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87" r:id="rId2"/>
    <p:sldId id="288" r:id="rId3"/>
    <p:sldId id="264" r:id="rId4"/>
    <p:sldId id="298" r:id="rId5"/>
    <p:sldId id="282" r:id="rId6"/>
    <p:sldId id="283" r:id="rId7"/>
    <p:sldId id="284" r:id="rId8"/>
    <p:sldId id="285" r:id="rId9"/>
    <p:sldId id="259" r:id="rId10"/>
    <p:sldId id="266" r:id="rId11"/>
    <p:sldId id="267" r:id="rId12"/>
    <p:sldId id="268" r:id="rId13"/>
    <p:sldId id="269" r:id="rId14"/>
    <p:sldId id="270" r:id="rId15"/>
    <p:sldId id="271" r:id="rId16"/>
    <p:sldId id="272" r:id="rId17"/>
    <p:sldId id="276" r:id="rId18"/>
    <p:sldId id="278" r:id="rId19"/>
    <p:sldId id="273" r:id="rId20"/>
    <p:sldId id="277" r:id="rId21"/>
    <p:sldId id="289" r:id="rId22"/>
    <p:sldId id="290" r:id="rId23"/>
    <p:sldId id="291" r:id="rId24"/>
    <p:sldId id="297" r:id="rId25"/>
    <p:sldId id="292" r:id="rId26"/>
    <p:sldId id="293" r:id="rId27"/>
    <p:sldId id="294" r:id="rId28"/>
    <p:sldId id="295" r:id="rId29"/>
    <p:sldId id="274" r:id="rId30"/>
    <p:sldId id="275" r:id="rId31"/>
    <p:sldId id="281" r:id="rId32"/>
    <p:sldId id="279" r:id="rId33"/>
    <p:sldId id="280" r:id="rId34"/>
    <p:sldId id="258" r:id="rId35"/>
    <p:sldId id="265" r:id="rId36"/>
    <p:sldId id="260" r:id="rId37"/>
    <p:sldId id="261" r:id="rId38"/>
    <p:sldId id="262" r:id="rId39"/>
    <p:sldId id="263"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4660"/>
  </p:normalViewPr>
  <p:slideViewPr>
    <p:cSldViewPr snapToGrid="0">
      <p:cViewPr varScale="1">
        <p:scale>
          <a:sx n="72" d="100"/>
          <a:sy n="72" d="100"/>
        </p:scale>
        <p:origin x="666" y="78"/>
      </p:cViewPr>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CE28CE9-F491-4C43-BD39-5970F00C0663}" type="datetimeFigureOut">
              <a:rPr lang="en-US" smtClean="0"/>
              <a:t>11/12/2023</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27E3E55-E880-4CC1-BB27-5E030B701E7A}" type="slidenum">
              <a:rPr lang="en-US" smtClean="0"/>
              <a:t>‹#›</a:t>
            </a:fld>
            <a:endParaRPr lang="en-US"/>
          </a:p>
        </p:txBody>
      </p:sp>
    </p:spTree>
    <p:extLst>
      <p:ext uri="{BB962C8B-B14F-4D97-AF65-F5344CB8AC3E}">
        <p14:creationId xmlns:p14="http://schemas.microsoft.com/office/powerpoint/2010/main" val="1114294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E28CE9-F491-4C43-BD39-5970F00C0663}" type="datetimeFigureOut">
              <a:rPr lang="en-US" smtClean="0"/>
              <a:t>11/12/2023</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27E3E55-E880-4CC1-BB27-5E030B701E7A}" type="slidenum">
              <a:rPr lang="en-US" smtClean="0"/>
              <a:t>‹#›</a:t>
            </a:fld>
            <a:endParaRPr lang="en-US"/>
          </a:p>
        </p:txBody>
      </p:sp>
    </p:spTree>
    <p:extLst>
      <p:ext uri="{BB962C8B-B14F-4D97-AF65-F5344CB8AC3E}">
        <p14:creationId xmlns:p14="http://schemas.microsoft.com/office/powerpoint/2010/main" val="2854237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E28CE9-F491-4C43-BD39-5970F00C0663}" type="datetimeFigureOut">
              <a:rPr lang="en-US" smtClean="0"/>
              <a:t>11/12/2023</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27E3E55-E880-4CC1-BB27-5E030B701E7A}"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449423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CE28CE9-F491-4C43-BD39-5970F00C0663}" type="datetimeFigureOut">
              <a:rPr lang="en-US" smtClean="0"/>
              <a:t>11/12/2023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7E3E55-E880-4CC1-BB27-5E030B701E7A}" type="slidenum">
              <a:rPr lang="en-US" smtClean="0"/>
              <a:t>‹#›</a:t>
            </a:fld>
            <a:endParaRPr lang="en-US"/>
          </a:p>
        </p:txBody>
      </p:sp>
    </p:spTree>
    <p:extLst>
      <p:ext uri="{BB962C8B-B14F-4D97-AF65-F5344CB8AC3E}">
        <p14:creationId xmlns:p14="http://schemas.microsoft.com/office/powerpoint/2010/main" val="1537458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CE28CE9-F491-4C43-BD39-5970F00C0663}" type="datetimeFigureOut">
              <a:rPr lang="en-US" smtClean="0"/>
              <a:t>11/12/2023</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7E3E55-E880-4CC1-BB27-5E030B701E7A}"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871573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CE28CE9-F491-4C43-BD39-5970F00C0663}" type="datetimeFigureOut">
              <a:rPr lang="en-US" smtClean="0"/>
              <a:t>11/12/2023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7E3E55-E880-4CC1-BB27-5E030B701E7A}" type="slidenum">
              <a:rPr lang="en-US" smtClean="0"/>
              <a:t>‹#›</a:t>
            </a:fld>
            <a:endParaRPr lang="en-US"/>
          </a:p>
        </p:txBody>
      </p:sp>
    </p:spTree>
    <p:extLst>
      <p:ext uri="{BB962C8B-B14F-4D97-AF65-F5344CB8AC3E}">
        <p14:creationId xmlns:p14="http://schemas.microsoft.com/office/powerpoint/2010/main" val="38029379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E28CE9-F491-4C43-BD39-5970F00C0663}" type="datetimeFigureOut">
              <a:rPr lang="en-US" smtClean="0"/>
              <a:t>11/12/2023</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7E3E55-E880-4CC1-BB27-5E030B701E7A}" type="slidenum">
              <a:rPr lang="en-US" smtClean="0"/>
              <a:t>‹#›</a:t>
            </a:fld>
            <a:endParaRPr lang="en-US"/>
          </a:p>
        </p:txBody>
      </p:sp>
    </p:spTree>
    <p:extLst>
      <p:ext uri="{BB962C8B-B14F-4D97-AF65-F5344CB8AC3E}">
        <p14:creationId xmlns:p14="http://schemas.microsoft.com/office/powerpoint/2010/main" val="2829179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E28CE9-F491-4C43-BD39-5970F00C0663}" type="datetimeFigureOut">
              <a:rPr lang="en-US" smtClean="0"/>
              <a:t>11/12/2023</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7E3E55-E880-4CC1-BB27-5E030B701E7A}" type="slidenum">
              <a:rPr lang="en-US" smtClean="0"/>
              <a:t>‹#›</a:t>
            </a:fld>
            <a:endParaRPr lang="en-US"/>
          </a:p>
        </p:txBody>
      </p:sp>
    </p:spTree>
    <p:extLst>
      <p:ext uri="{BB962C8B-B14F-4D97-AF65-F5344CB8AC3E}">
        <p14:creationId xmlns:p14="http://schemas.microsoft.com/office/powerpoint/2010/main" val="1232172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E28CE9-F491-4C43-BD39-5970F00C0663}" type="datetimeFigureOut">
              <a:rPr lang="en-US" smtClean="0"/>
              <a:t>11/12/2023</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7E3E55-E880-4CC1-BB27-5E030B701E7A}" type="slidenum">
              <a:rPr lang="en-US" smtClean="0"/>
              <a:t>‹#›</a:t>
            </a:fld>
            <a:endParaRPr lang="en-US"/>
          </a:p>
        </p:txBody>
      </p:sp>
    </p:spTree>
    <p:extLst>
      <p:ext uri="{BB962C8B-B14F-4D97-AF65-F5344CB8AC3E}">
        <p14:creationId xmlns:p14="http://schemas.microsoft.com/office/powerpoint/2010/main" val="3755323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E28CE9-F491-4C43-BD39-5970F00C0663}" type="datetimeFigureOut">
              <a:rPr lang="en-US" smtClean="0"/>
              <a:t>11/12/2023</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27E3E55-E880-4CC1-BB27-5E030B701E7A}" type="slidenum">
              <a:rPr lang="en-US" smtClean="0"/>
              <a:t>‹#›</a:t>
            </a:fld>
            <a:endParaRPr lang="en-US"/>
          </a:p>
        </p:txBody>
      </p:sp>
    </p:spTree>
    <p:extLst>
      <p:ext uri="{BB962C8B-B14F-4D97-AF65-F5344CB8AC3E}">
        <p14:creationId xmlns:p14="http://schemas.microsoft.com/office/powerpoint/2010/main" val="2982478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CE28CE9-F491-4C43-BD39-5970F00C0663}" type="datetimeFigureOut">
              <a:rPr lang="en-US" smtClean="0"/>
              <a:t>11/12/2023</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27E3E55-E880-4CC1-BB27-5E030B701E7A}" type="slidenum">
              <a:rPr lang="en-US" smtClean="0"/>
              <a:t>‹#›</a:t>
            </a:fld>
            <a:endParaRPr lang="en-US"/>
          </a:p>
        </p:txBody>
      </p:sp>
    </p:spTree>
    <p:extLst>
      <p:ext uri="{BB962C8B-B14F-4D97-AF65-F5344CB8AC3E}">
        <p14:creationId xmlns:p14="http://schemas.microsoft.com/office/powerpoint/2010/main" val="3038035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CE28CE9-F491-4C43-BD39-5970F00C0663}" type="datetimeFigureOut">
              <a:rPr lang="en-US" smtClean="0"/>
              <a:t>11/12/2023</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27E3E55-E880-4CC1-BB27-5E030B701E7A}" type="slidenum">
              <a:rPr lang="en-US" smtClean="0"/>
              <a:t>‹#›</a:t>
            </a:fld>
            <a:endParaRPr lang="en-US"/>
          </a:p>
        </p:txBody>
      </p:sp>
    </p:spTree>
    <p:extLst>
      <p:ext uri="{BB962C8B-B14F-4D97-AF65-F5344CB8AC3E}">
        <p14:creationId xmlns:p14="http://schemas.microsoft.com/office/powerpoint/2010/main" val="4138594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CE28CE9-F491-4C43-BD39-5970F00C0663}" type="datetimeFigureOut">
              <a:rPr lang="en-US" smtClean="0"/>
              <a:t>11/12/2023</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27E3E55-E880-4CC1-BB27-5E030B701E7A}" type="slidenum">
              <a:rPr lang="en-US" smtClean="0"/>
              <a:t>‹#›</a:t>
            </a:fld>
            <a:endParaRPr lang="en-US"/>
          </a:p>
        </p:txBody>
      </p:sp>
    </p:spTree>
    <p:extLst>
      <p:ext uri="{BB962C8B-B14F-4D97-AF65-F5344CB8AC3E}">
        <p14:creationId xmlns:p14="http://schemas.microsoft.com/office/powerpoint/2010/main" val="2056427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8CE9-F491-4C43-BD39-5970F00C0663}" type="datetimeFigureOut">
              <a:rPr lang="en-US" smtClean="0"/>
              <a:t>11/12/2023</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27E3E55-E880-4CC1-BB27-5E030B701E7A}" type="slidenum">
              <a:rPr lang="en-US" smtClean="0"/>
              <a:t>‹#›</a:t>
            </a:fld>
            <a:endParaRPr lang="en-US"/>
          </a:p>
        </p:txBody>
      </p:sp>
    </p:spTree>
    <p:extLst>
      <p:ext uri="{BB962C8B-B14F-4D97-AF65-F5344CB8AC3E}">
        <p14:creationId xmlns:p14="http://schemas.microsoft.com/office/powerpoint/2010/main" val="2425531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28CE9-F491-4C43-BD39-5970F00C0663}" type="datetimeFigureOut">
              <a:rPr lang="en-US" smtClean="0"/>
              <a:t>11/12/2023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27E3E55-E880-4CC1-BB27-5E030B701E7A}" type="slidenum">
              <a:rPr lang="en-US" smtClean="0"/>
              <a:t>‹#›</a:t>
            </a:fld>
            <a:endParaRPr lang="en-US"/>
          </a:p>
        </p:txBody>
      </p:sp>
    </p:spTree>
    <p:extLst>
      <p:ext uri="{BB962C8B-B14F-4D97-AF65-F5344CB8AC3E}">
        <p14:creationId xmlns:p14="http://schemas.microsoft.com/office/powerpoint/2010/main" val="2994006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28CE9-F491-4C43-BD39-5970F00C0663}" type="datetimeFigureOut">
              <a:rPr lang="en-US" smtClean="0"/>
              <a:t>11/12/2023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7E3E55-E880-4CC1-BB27-5E030B701E7A}" type="slidenum">
              <a:rPr lang="en-US" smtClean="0"/>
              <a:t>‹#›</a:t>
            </a:fld>
            <a:endParaRPr lang="en-US"/>
          </a:p>
        </p:txBody>
      </p:sp>
    </p:spTree>
    <p:extLst>
      <p:ext uri="{BB962C8B-B14F-4D97-AF65-F5344CB8AC3E}">
        <p14:creationId xmlns:p14="http://schemas.microsoft.com/office/powerpoint/2010/main" val="3465614161"/>
      </p:ext>
    </p:extLst>
  </p:cSld>
  <p:clrMapOvr>
    <a:masterClrMapping/>
  </p:clrMapOvr>
</p:sldLayout>
</file>

<file path=ppt/slideMasters/_rels/slideMaster1.xml.rels><?xml version="1.0" encoding="UTF-8" standalone="yes"?><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CE28CE9-F491-4C43-BD39-5970F00C0663}" type="datetimeFigureOut">
              <a:rPr lang="en-US" smtClean="0"/>
              <a:t>11/12/2023</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27E3E55-E880-4CC1-BB27-5E030B701E7A}" type="slidenum">
              <a:rPr lang="en-US" smtClean="0"/>
              <a:t>‹#›</a:t>
            </a:fld>
            <a:endParaRPr lang="en-US"/>
          </a:p>
        </p:txBody>
      </p:sp>
    </p:spTree>
    <p:extLst>
      <p:ext uri="{BB962C8B-B14F-4D97-AF65-F5344CB8AC3E}">
        <p14:creationId xmlns:p14="http://schemas.microsoft.com/office/powerpoint/2010/main" val="1603660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8.xml.rels><?xml version="1.0" encoding="UTF-8" standalone="yes"?><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67C48A0-3125-46D8-24DC-369D6C9FFADB}"/>
              </a:ext>
            </a:extLst>
          </p:cNvPr>
          <p:cNvPicPr>
            <a:picLocks noChangeAspect="1"/>
          </p:cNvPicPr>
          <p:nvPr/>
        </p:nvPicPr>
        <p:blipFill>
          <a:blip r:embed="rId2"/>
          <a:stretch>
            <a:fillRect/>
          </a:stretch>
        </p:blipFill>
        <p:spPr>
          <a:xfrm>
            <a:off x="7714311" y="175331"/>
            <a:ext cx="4078577" cy="3389670"/>
          </a:xfrm>
          <a:prstGeom prst="rect">
            <a:avLst/>
          </a:prstGeom>
        </p:spPr>
      </p:pic>
      <p:sp>
        <p:nvSpPr>
          <p:cNvPr id="7" name="Content Placeholder 2">
            <a:extLst>
              <a:ext uri="{FF2B5EF4-FFF2-40B4-BE49-F238E27FC236}">
                <a16:creationId xmlns:a16="http://schemas.microsoft.com/office/drawing/2014/main" id="{319C72B0-836C-7240-2BCD-8F07D562848C}"/>
              </a:ext>
            </a:extLst>
          </p:cNvPr>
          <p:cNvSpPr txBox="1">
            <a:spLocks/>
          </p:cNvSpPr>
          <p:nvPr/>
        </p:nvSpPr>
        <p:spPr>
          <a:xfrm>
            <a:off x="444137" y="4252823"/>
            <a:ext cx="6087292" cy="2182483"/>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SzPct val="100000"/>
              <a:buFont typeface="Arial" pitchFamily="34" charset="0"/>
              <a:buChar char="•"/>
              <a:defRPr sz="2000" kern="1200">
                <a:solidFill>
                  <a:schemeClr val="accent2">
                    <a:lumMod val="50000"/>
                  </a:schemeClr>
                </a:solidFill>
                <a:latin typeface="+mn-lt"/>
                <a:ea typeface="+mn-ea"/>
                <a:cs typeface="+mn-cs"/>
              </a:defRPr>
            </a:lvl1pPr>
            <a:lvl2pPr marL="548640" indent="-228600" algn="l" defTabSz="914400" rtl="0" eaLnBrk="1" latinLnBrk="0" hangingPunct="1">
              <a:lnSpc>
                <a:spcPct val="90000"/>
              </a:lnSpc>
              <a:spcBef>
                <a:spcPts val="1000"/>
              </a:spcBef>
              <a:buSzPct val="100000"/>
              <a:buFont typeface="Arial" pitchFamily="34" charset="0"/>
              <a:buChar char="•"/>
              <a:defRPr sz="1800" kern="1200">
                <a:solidFill>
                  <a:schemeClr val="accent2">
                    <a:lumMod val="50000"/>
                  </a:schemeClr>
                </a:solidFill>
                <a:latin typeface="+mn-lt"/>
                <a:ea typeface="+mn-ea"/>
                <a:cs typeface="+mn-cs"/>
              </a:defRPr>
            </a:lvl2pPr>
            <a:lvl3pPr marL="822960" indent="-228600" algn="l" defTabSz="914400" rtl="0" eaLnBrk="1" latinLnBrk="0" hangingPunct="1">
              <a:lnSpc>
                <a:spcPct val="90000"/>
              </a:lnSpc>
              <a:spcBef>
                <a:spcPts val="800"/>
              </a:spcBef>
              <a:buSzPct val="100000"/>
              <a:buFont typeface="Arial" pitchFamily="34" charset="0"/>
              <a:buChar char="•"/>
              <a:defRPr sz="1600" kern="1200">
                <a:solidFill>
                  <a:schemeClr val="accent2">
                    <a:lumMod val="50000"/>
                  </a:schemeClr>
                </a:solidFill>
                <a:latin typeface="+mn-lt"/>
                <a:ea typeface="+mn-ea"/>
                <a:cs typeface="+mn-cs"/>
              </a:defRPr>
            </a:lvl3pPr>
            <a:lvl4pPr marL="109728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4pPr>
            <a:lvl5pPr marL="137160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5pPr>
            <a:lvl6pPr marL="164592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6pPr>
            <a:lvl7pPr marL="192024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7pPr>
            <a:lvl8pPr marL="219456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8pPr>
            <a:lvl9pPr marL="2240280" indent="0" algn="l" defTabSz="914400" rtl="0" eaLnBrk="1" latinLnBrk="0" hangingPunct="1">
              <a:lnSpc>
                <a:spcPct val="90000"/>
              </a:lnSpc>
              <a:spcBef>
                <a:spcPts val="800"/>
              </a:spcBef>
              <a:buSzPct val="100000"/>
              <a:buFont typeface="Arial" pitchFamily="34" charset="0"/>
              <a:buNone/>
              <a:defRPr sz="1400" kern="1200">
                <a:solidFill>
                  <a:schemeClr val="accent2">
                    <a:lumMod val="50000"/>
                  </a:schemeClr>
                </a:solidFill>
                <a:latin typeface="+mn-lt"/>
                <a:ea typeface="+mn-ea"/>
                <a:cs typeface="+mn-cs"/>
              </a:defRPr>
            </a:lvl9pPr>
          </a:lstStyle>
          <a:p>
            <a:pPr marL="45720" indent="0" algn="ctr" rtl="1">
              <a:buFont typeface="Arial" pitchFamily="34" charset="0"/>
              <a:buNone/>
              <a:defRPr/>
            </a:pPr>
            <a:r>
              <a:rPr lang="fa-IR" sz="2400" b="1" dirty="0">
                <a:solidFill>
                  <a:srgbClr val="3691AA">
                    <a:lumMod val="50000"/>
                  </a:srgbClr>
                </a:solidFill>
                <a:latin typeface="Georgia"/>
                <a:cs typeface="B Zar" panose="00000400000000000000" pitchFamily="2" charset="-78"/>
              </a:rPr>
              <a:t>                  </a:t>
            </a:r>
          </a:p>
          <a:p>
            <a:pPr marL="45720" indent="0" algn="ctr" rtl="1">
              <a:buFont typeface="Arial" pitchFamily="34" charset="0"/>
              <a:buNone/>
              <a:defRPr/>
            </a:pPr>
            <a:r>
              <a:rPr lang="fa-IR" sz="2400" b="1" dirty="0">
                <a:solidFill>
                  <a:srgbClr val="3691AA">
                    <a:lumMod val="50000"/>
                  </a:srgbClr>
                </a:solidFill>
                <a:latin typeface="Georgia"/>
                <a:cs typeface="B Zar" panose="00000400000000000000" pitchFamily="2" charset="-78"/>
              </a:rPr>
              <a:t>               معاونت بهداشتی دانشگاه علوم پزشکی گیلان </a:t>
            </a:r>
          </a:p>
          <a:p>
            <a:pPr marL="45720" indent="0" algn="ctr" rtl="1">
              <a:buFont typeface="Arial" pitchFamily="34" charset="0"/>
              <a:buNone/>
              <a:defRPr/>
            </a:pPr>
            <a:r>
              <a:rPr lang="fa-IR" sz="2400" b="1" dirty="0">
                <a:solidFill>
                  <a:srgbClr val="3691AA">
                    <a:lumMod val="50000"/>
                  </a:srgbClr>
                </a:solidFill>
                <a:latin typeface="Georgia"/>
                <a:cs typeface="B Zar" panose="00000400000000000000" pitchFamily="2" charset="-78"/>
              </a:rPr>
              <a:t>               </a:t>
            </a:r>
            <a:r>
              <a:rPr lang="fa-IR" sz="1800" b="1" dirty="0">
                <a:solidFill>
                  <a:srgbClr val="4557A1">
                    <a:lumMod val="50000"/>
                  </a:srgbClr>
                </a:solidFill>
                <a:latin typeface="Georgia"/>
                <a:cs typeface="B Zar" panose="00000400000000000000" pitchFamily="2" charset="-78"/>
              </a:rPr>
              <a:t>گروه پیشگیری و مبارزه با بیماریهای غیرواگیر                 </a:t>
            </a:r>
          </a:p>
          <a:p>
            <a:pPr marL="45720" indent="0" algn="ctr">
              <a:buFont typeface="Arial" pitchFamily="34" charset="0"/>
              <a:buNone/>
              <a:defRPr/>
            </a:pPr>
            <a:r>
              <a:rPr lang="fa-IR" sz="1700" b="1" dirty="0">
                <a:solidFill>
                  <a:srgbClr val="4557A1">
                    <a:lumMod val="75000"/>
                  </a:srgbClr>
                </a:solidFill>
                <a:latin typeface="Georgia"/>
                <a:cs typeface="B Zar" panose="00000400000000000000" pitchFamily="2" charset="-78"/>
              </a:rPr>
              <a:t>                              تابستان 1402</a:t>
            </a:r>
            <a:endParaRPr lang="en-US" sz="1700" b="1" dirty="0">
              <a:solidFill>
                <a:srgbClr val="4557A1">
                  <a:lumMod val="75000"/>
                </a:srgbClr>
              </a:solidFill>
              <a:latin typeface="Georgia"/>
              <a:cs typeface="B Zar" panose="00000400000000000000" pitchFamily="2" charset="-78"/>
            </a:endParaRPr>
          </a:p>
        </p:txBody>
      </p:sp>
    </p:spTree>
    <p:extLst>
      <p:ext uri="{BB962C8B-B14F-4D97-AF65-F5344CB8AC3E}">
        <p14:creationId xmlns:p14="http://schemas.microsoft.com/office/powerpoint/2010/main" val="20294308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3A45B-8953-C6B3-A0A9-39534C5F3350}"/>
              </a:ext>
            </a:extLst>
          </p:cNvPr>
          <p:cNvSpPr>
            <a:spLocks noGrp="1"/>
          </p:cNvSpPr>
          <p:nvPr>
            <p:ph type="title"/>
          </p:nvPr>
        </p:nvSpPr>
        <p:spPr>
          <a:xfrm>
            <a:off x="2861640" y="279918"/>
            <a:ext cx="8370544" cy="587829"/>
          </a:xfrm>
        </p:spPr>
        <p:txBody>
          <a:bodyPr>
            <a:noAutofit/>
          </a:bodyPr>
          <a:lstStyle/>
          <a:p>
            <a:pPr marL="342900" marR="0" lvl="0" indent="-342900" algn="r" defTabSz="457200" eaLnBrk="1" fontAlgn="auto" latinLnBrk="0" hangingPunct="1">
              <a:lnSpc>
                <a:spcPct val="100000"/>
              </a:lnSpc>
              <a:spcBef>
                <a:spcPts val="1000"/>
              </a:spcBef>
              <a:spcAft>
                <a:spcPts val="0"/>
              </a:spcAft>
              <a:tabLst/>
              <a:defRPr/>
            </a:pPr>
            <a:r>
              <a:rPr kumimoji="0" lang="fa-IR" sz="32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شرح حال: </a:t>
            </a:r>
            <a:br>
              <a:rPr kumimoji="0" lang="fa-IR" sz="32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br>
            <a:endParaRPr lang="en-US" sz="3200" b="1" dirty="0">
              <a:cs typeface="B Zar" panose="00000400000000000000" pitchFamily="2" charset="-78"/>
            </a:endParaRPr>
          </a:p>
        </p:txBody>
      </p:sp>
      <p:sp>
        <p:nvSpPr>
          <p:cNvPr id="3" name="Content Placeholder 2">
            <a:extLst>
              <a:ext uri="{FF2B5EF4-FFF2-40B4-BE49-F238E27FC236}">
                <a16:creationId xmlns:a16="http://schemas.microsoft.com/office/drawing/2014/main" id="{63D2062A-BF18-4192-C789-4CB0F8ED2D4E}"/>
              </a:ext>
            </a:extLst>
          </p:cNvPr>
          <p:cNvSpPr>
            <a:spLocks noGrp="1"/>
          </p:cNvSpPr>
          <p:nvPr>
            <p:ph idx="1"/>
          </p:nvPr>
        </p:nvSpPr>
        <p:spPr>
          <a:xfrm>
            <a:off x="1828800" y="867747"/>
            <a:ext cx="9675812" cy="5561045"/>
          </a:xfrm>
        </p:spPr>
        <p:txBody>
          <a:bodyPr>
            <a:noAutofit/>
          </a:bodyPr>
          <a:lstStyle/>
          <a:p>
            <a:pPr marL="0" indent="0" algn="r" rtl="1">
              <a:buNone/>
            </a:pPr>
            <a:r>
              <a:rPr lang="fa-IR" sz="2400" b="1" dirty="0">
                <a:cs typeface="B Zar" panose="00000400000000000000" pitchFamily="2" charset="-78"/>
              </a:rPr>
              <a:t>در شرح حال به نكات زير بايد توجه داشت: </a:t>
            </a:r>
          </a:p>
          <a:p>
            <a:pPr marL="0" indent="0" algn="r" rtl="1">
              <a:buNone/>
            </a:pPr>
            <a:endParaRPr lang="fa-IR" sz="2400" b="1" dirty="0">
              <a:cs typeface="B Zar" panose="00000400000000000000" pitchFamily="2" charset="-78"/>
            </a:endParaRPr>
          </a:p>
          <a:p>
            <a:pPr algn="justLow" rtl="1">
              <a:lnSpc>
                <a:spcPct val="150000"/>
              </a:lnSpc>
            </a:pPr>
            <a:r>
              <a:rPr lang="fa-IR" sz="2400" dirty="0">
                <a:cs typeface="B Zar" panose="00000400000000000000" pitchFamily="2" charset="-78"/>
              </a:rPr>
              <a:t>سابقه فشارخون بالا </a:t>
            </a:r>
          </a:p>
          <a:p>
            <a:pPr algn="justLow" rtl="1">
              <a:lnSpc>
                <a:spcPct val="150000"/>
              </a:lnSpc>
            </a:pPr>
            <a:r>
              <a:rPr lang="fa-IR" sz="2400" dirty="0">
                <a:cs typeface="B Zar" panose="00000400000000000000" pitchFamily="2" charset="-78"/>
              </a:rPr>
              <a:t> سابقه مصرف داروهاي ضد فشارخون و سوال از عوارض جانبي اين داروها </a:t>
            </a:r>
          </a:p>
          <a:p>
            <a:pPr algn="justLow" rtl="1">
              <a:lnSpc>
                <a:spcPct val="150000"/>
              </a:lnSpc>
            </a:pPr>
            <a:r>
              <a:rPr lang="fa-IR" sz="2400" dirty="0">
                <a:cs typeface="B Zar" panose="00000400000000000000" pitchFamily="2" charset="-78"/>
              </a:rPr>
              <a:t> بررسي سابقه مصرف مكملهاي غذايي (ويتامين د، كلسيم، اسيد فوليك، فروسولفات، ...) </a:t>
            </a:r>
          </a:p>
          <a:p>
            <a:pPr algn="justLow" rtl="1">
              <a:lnSpc>
                <a:spcPct val="150000"/>
              </a:lnSpc>
            </a:pPr>
            <a:r>
              <a:rPr lang="fa-IR" sz="2400" dirty="0">
                <a:cs typeface="B Zar" panose="00000400000000000000" pitchFamily="2" charset="-78"/>
              </a:rPr>
              <a:t> سابقه ابتلا به بيماري عروق كرونر، نارسايي قلب، بيماري عروق مغز، بيماري عروق محيطي، بيماري كليـوي، ديابـت، اختلالات چربي خون، نقرس، اختلالات جنسي </a:t>
            </a:r>
          </a:p>
          <a:p>
            <a:pPr algn="justLow" rtl="1">
              <a:lnSpc>
                <a:spcPct val="150000"/>
              </a:lnSpc>
            </a:pPr>
            <a:r>
              <a:rPr lang="fa-IR" sz="2400" dirty="0">
                <a:cs typeface="B Zar" panose="00000400000000000000" pitchFamily="2" charset="-78"/>
              </a:rPr>
              <a:t> سابقه خانوادگي بيماري عروق كرونر زودرس، فشارخون بالا، سكتههاي مغزي، ديابت، اختلالات چربي خون و بيماري كليوي </a:t>
            </a:r>
          </a:p>
          <a:p>
            <a:pPr marL="0" indent="0" algn="justLow" rtl="1">
              <a:lnSpc>
                <a:spcPct val="150000"/>
              </a:lnSpc>
              <a:buNone/>
            </a:pPr>
            <a:endParaRPr lang="fa-IR" sz="2400" dirty="0">
              <a:cs typeface="B Zar" panose="00000400000000000000" pitchFamily="2" charset="-78"/>
            </a:endParaRPr>
          </a:p>
        </p:txBody>
      </p:sp>
    </p:spTree>
    <p:extLst>
      <p:ext uri="{BB962C8B-B14F-4D97-AF65-F5344CB8AC3E}">
        <p14:creationId xmlns:p14="http://schemas.microsoft.com/office/powerpoint/2010/main" val="3897621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57C040-2F98-7FE5-2627-D3C7EFCEC07D}"/>
              </a:ext>
            </a:extLst>
          </p:cNvPr>
          <p:cNvSpPr>
            <a:spLocks noGrp="1"/>
          </p:cNvSpPr>
          <p:nvPr>
            <p:ph idx="1"/>
          </p:nvPr>
        </p:nvSpPr>
        <p:spPr>
          <a:xfrm>
            <a:off x="1642188" y="989045"/>
            <a:ext cx="10133045" cy="4922177"/>
          </a:xfrm>
        </p:spPr>
        <p:txBody>
          <a:bodyPr/>
          <a:lstStyle/>
          <a:p>
            <a:pPr marL="342900" marR="0" lvl="0" indent="-342900" algn="justLow" defTabSz="457200" rtl="1" eaLnBrk="1" fontAlgn="auto" latinLnBrk="0" hangingPunct="1">
              <a:lnSpc>
                <a:spcPct val="15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 </a:t>
            </a: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بررسي علائم مربوط به علل فشارخون بالاي ثانويه (سردرد، تعريق، طپش قلب حملهاي در فئوكروموسيتوم و ضعف و كرامپ عضلاني به طور ناگهاني در هيپرآلدوسترونيسم) </a:t>
            </a:r>
          </a:p>
          <a:p>
            <a:pPr marL="342900" marR="0" lvl="0" indent="-342900" algn="justLow" defTabSz="457200" rtl="1" eaLnBrk="1" fontAlgn="auto" latinLnBrk="0" hangingPunct="1">
              <a:lnSpc>
                <a:spcPct val="150000"/>
              </a:lnSpc>
              <a:spcBef>
                <a:spcPts val="1000"/>
              </a:spcBef>
              <a:spcAft>
                <a:spcPts val="0"/>
              </a:spcAft>
              <a:buClr>
                <a:srgbClr val="A53010"/>
              </a:buClr>
              <a:buSzTx/>
              <a:buFont typeface="Wingdings 3" charset="2"/>
              <a:buChar char=""/>
              <a:tabLst/>
              <a:defRPr/>
            </a:pPr>
            <a:r>
              <a:rPr lang="fa-IR" sz="2400" dirty="0">
                <a:solidFill>
                  <a:prstClr val="black">
                    <a:lumMod val="75000"/>
                    <a:lumOff val="25000"/>
                  </a:prstClr>
                </a:solidFill>
                <a:latin typeface="Century Gothic" panose="020B0502020202020204"/>
                <a:cs typeface="B Zar" panose="00000400000000000000" pitchFamily="2" charset="-78"/>
              </a:rPr>
              <a:t>ب</a:t>
            </a: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ررسي تغيير وزن، نمايه توده بدني، ميزان فعاليت بدني، مصرف دخانيات </a:t>
            </a:r>
          </a:p>
          <a:p>
            <a:pPr marL="342900" marR="0" lvl="0" indent="-342900" algn="justLow" defTabSz="457200" rtl="1" eaLnBrk="1" fontAlgn="auto" latinLnBrk="0" hangingPunct="1">
              <a:lnSpc>
                <a:spcPct val="15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 تاريخچه مصرف داروهاي گياهي يا شيميايي با نسخه يا بدون نسخه </a:t>
            </a:r>
          </a:p>
          <a:p>
            <a:pPr marL="342900" marR="0" lvl="0" indent="-342900" algn="justLow" defTabSz="457200" rtl="1" eaLnBrk="1" fontAlgn="auto" latinLnBrk="0" hangingPunct="1">
              <a:lnSpc>
                <a:spcPct val="15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 بررسي و اطلاع از الگوي رژيم غذايي (الكل، نمك، چربي اشباع شده و كافئين) </a:t>
            </a:r>
          </a:p>
          <a:p>
            <a:pPr marL="342900" marR="0" lvl="0" indent="-342900" algn="justLow" defTabSz="457200" rtl="1" eaLnBrk="1" fontAlgn="auto" latinLnBrk="0" hangingPunct="1">
              <a:lnSpc>
                <a:spcPct val="15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 بررسي تبعيت از رژيم غذايي خاص (رژيم ديابتي، فشار خوني، ...) </a:t>
            </a:r>
          </a:p>
          <a:p>
            <a:pPr marL="342900" marR="0" lvl="0" indent="-342900" algn="justLow" defTabSz="457200" rtl="1" eaLnBrk="1" fontAlgn="auto" latinLnBrk="0" hangingPunct="1">
              <a:lnSpc>
                <a:spcPct val="15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 تجزيه و تحليل عوامل محيطي، اجتماعي، رواني مانند موقعيت خانوادگي و شغلي و سطح تحصيلات</a:t>
            </a:r>
            <a:endPar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endParaRPr>
          </a:p>
          <a:p>
            <a:endParaRPr lang="en-US" dirty="0"/>
          </a:p>
        </p:txBody>
      </p:sp>
    </p:spTree>
    <p:extLst>
      <p:ext uri="{BB962C8B-B14F-4D97-AF65-F5344CB8AC3E}">
        <p14:creationId xmlns:p14="http://schemas.microsoft.com/office/powerpoint/2010/main" val="2807775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0FE3F-48C6-C7DD-D5DF-3F5532AA0944}"/>
              </a:ext>
            </a:extLst>
          </p:cNvPr>
          <p:cNvSpPr>
            <a:spLocks noGrp="1"/>
          </p:cNvSpPr>
          <p:nvPr>
            <p:ph type="title"/>
          </p:nvPr>
        </p:nvSpPr>
        <p:spPr>
          <a:xfrm>
            <a:off x="2592925" y="205272"/>
            <a:ext cx="8902389" cy="634481"/>
          </a:xfrm>
        </p:spPr>
        <p:txBody>
          <a:bodyPr>
            <a:normAutofit fontScale="90000"/>
          </a:bodyPr>
          <a:lstStyle/>
          <a:p>
            <a:pPr algn="r" rtl="1"/>
            <a:r>
              <a:rPr lang="fa-IR" sz="4000" b="1" dirty="0">
                <a:cs typeface="B Zar" panose="00000400000000000000" pitchFamily="2" charset="-78"/>
              </a:rPr>
              <a:t>معاینه فیزیکی</a:t>
            </a:r>
            <a:r>
              <a:rPr lang="fa-IR" sz="2800" b="1" dirty="0">
                <a:cs typeface="B Zar" panose="00000400000000000000" pitchFamily="2" charset="-78"/>
              </a:rPr>
              <a:t>:</a:t>
            </a:r>
            <a:endParaRPr lang="en-US" sz="2800" b="1" dirty="0">
              <a:cs typeface="B Zar" panose="00000400000000000000" pitchFamily="2" charset="-78"/>
            </a:endParaRPr>
          </a:p>
        </p:txBody>
      </p:sp>
      <p:sp>
        <p:nvSpPr>
          <p:cNvPr id="3" name="Content Placeholder 2">
            <a:extLst>
              <a:ext uri="{FF2B5EF4-FFF2-40B4-BE49-F238E27FC236}">
                <a16:creationId xmlns:a16="http://schemas.microsoft.com/office/drawing/2014/main" id="{F381CAA6-4B04-20B5-B9D8-A4919D31A457}"/>
              </a:ext>
            </a:extLst>
          </p:cNvPr>
          <p:cNvSpPr>
            <a:spLocks noGrp="1"/>
          </p:cNvSpPr>
          <p:nvPr>
            <p:ph idx="1"/>
          </p:nvPr>
        </p:nvSpPr>
        <p:spPr>
          <a:xfrm>
            <a:off x="1101011" y="1474237"/>
            <a:ext cx="10926147" cy="5178490"/>
          </a:xfrm>
        </p:spPr>
        <p:txBody>
          <a:bodyPr>
            <a:normAutofit fontScale="32500" lnSpcReduction="20000"/>
          </a:bodyPr>
          <a:lstStyle/>
          <a:p>
            <a:pPr marL="0" indent="0" algn="justLow" rtl="1">
              <a:buNone/>
            </a:pPr>
            <a:r>
              <a:rPr kumimoji="0" lang="en-US"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j-ea"/>
                <a:cs typeface="B Zar" panose="00000400000000000000" pitchFamily="2" charset="-78"/>
              </a:rPr>
              <a:t>   </a:t>
            </a:r>
            <a:r>
              <a:rPr kumimoji="0" lang="fa-IR" sz="92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j-ea"/>
                <a:cs typeface="B Zar" panose="00000400000000000000" pitchFamily="2" charset="-78"/>
              </a:rPr>
              <a:t>معاينه فيزيكي فرد شامل موارد زير ميباشد:</a:t>
            </a:r>
            <a:endParaRPr lang="en-US" sz="9200" dirty="0">
              <a:cs typeface="B Zar" panose="00000400000000000000" pitchFamily="2" charset="-78"/>
            </a:endParaRPr>
          </a:p>
          <a:p>
            <a:pPr algn="justLow" rtl="1">
              <a:lnSpc>
                <a:spcPct val="170000"/>
              </a:lnSpc>
            </a:pPr>
            <a:r>
              <a:rPr lang="fa-IR" sz="7400" dirty="0">
                <a:cs typeface="B Zar" panose="00000400000000000000" pitchFamily="2" charset="-78"/>
              </a:rPr>
              <a:t>اندازه گيري فشارخون دوبار به فاصله دو دقيقه در حالت خوابيده يا نشسته و ايستاده از هر دو دست و </a:t>
            </a:r>
            <a:r>
              <a:rPr lang="fa-IR" sz="7400" dirty="0">
                <a:solidFill>
                  <a:srgbClr val="C00000"/>
                </a:solidFill>
                <a:cs typeface="B Zar" panose="00000400000000000000" pitchFamily="2" charset="-78"/>
              </a:rPr>
              <a:t>مبنا قـراردادن فشارخون بالاتر ب</a:t>
            </a:r>
            <a:r>
              <a:rPr lang="fa-IR" sz="7400" dirty="0">
                <a:cs typeface="B Zar" panose="00000400000000000000" pitchFamily="2" charset="-78"/>
              </a:rPr>
              <a:t>ه عنوان فشارخون فرد و اندازه گيري فشارخون پا (جهت رد كواركتاسيون آئورت) در مـوارد اخـتلاف كيفيت نبض در اندامهاي فوقاني و تحتاني </a:t>
            </a:r>
          </a:p>
          <a:p>
            <a:pPr algn="justLow" rtl="1">
              <a:lnSpc>
                <a:spcPct val="170000"/>
              </a:lnSpc>
            </a:pPr>
            <a:r>
              <a:rPr lang="fa-IR" sz="7400" dirty="0">
                <a:cs typeface="B Zar" panose="00000400000000000000" pitchFamily="2" charset="-78"/>
              </a:rPr>
              <a:t> اندازه گيري </a:t>
            </a:r>
            <a:r>
              <a:rPr lang="en-US" sz="7400" dirty="0">
                <a:cs typeface="B Zar" panose="00000400000000000000" pitchFamily="2" charset="-78"/>
              </a:rPr>
              <a:t>BMI، </a:t>
            </a:r>
            <a:r>
              <a:rPr lang="fa-IR" sz="7400" dirty="0">
                <a:cs typeface="B Zar" panose="00000400000000000000" pitchFamily="2" charset="-78"/>
              </a:rPr>
              <a:t>نسبت دوركمر به دور باسن </a:t>
            </a:r>
          </a:p>
          <a:p>
            <a:pPr algn="justLow" rtl="1">
              <a:lnSpc>
                <a:spcPct val="170000"/>
              </a:lnSpc>
            </a:pPr>
            <a:r>
              <a:rPr lang="fa-IR" sz="7400" dirty="0">
                <a:cs typeface="B Zar" panose="00000400000000000000" pitchFamily="2" charset="-78"/>
              </a:rPr>
              <a:t> بررسي وريدهاي ژوگولر از نظر اتساع آنها و موجهاي غيرطبيعي </a:t>
            </a:r>
          </a:p>
          <a:p>
            <a:pPr algn="justLow" rtl="1">
              <a:lnSpc>
                <a:spcPct val="170000"/>
              </a:lnSpc>
            </a:pPr>
            <a:r>
              <a:rPr lang="fa-IR" sz="7400" dirty="0">
                <a:cs typeface="B Zar" panose="00000400000000000000" pitchFamily="2" charset="-78"/>
              </a:rPr>
              <a:t> بررسي نبضهاي كاروتيد، فمورال و نبضهاي محيطي ديگر </a:t>
            </a:r>
          </a:p>
          <a:p>
            <a:pPr algn="justLow" rtl="1">
              <a:lnSpc>
                <a:spcPct val="170000"/>
              </a:lnSpc>
            </a:pPr>
            <a:r>
              <a:rPr lang="fa-IR" sz="7400" dirty="0">
                <a:cs typeface="B Zar" panose="00000400000000000000" pitchFamily="2" charset="-78"/>
              </a:rPr>
              <a:t> بررسي اندازه تيروئيد و قوام آن </a:t>
            </a:r>
          </a:p>
        </p:txBody>
      </p:sp>
    </p:spTree>
    <p:extLst>
      <p:ext uri="{BB962C8B-B14F-4D97-AF65-F5344CB8AC3E}">
        <p14:creationId xmlns:p14="http://schemas.microsoft.com/office/powerpoint/2010/main" val="1355485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825D6C-836D-382C-9549-C01AE0FEB340}"/>
              </a:ext>
            </a:extLst>
          </p:cNvPr>
          <p:cNvSpPr>
            <a:spLocks noGrp="1"/>
          </p:cNvSpPr>
          <p:nvPr>
            <p:ph idx="1"/>
          </p:nvPr>
        </p:nvSpPr>
        <p:spPr>
          <a:xfrm>
            <a:off x="2052735" y="1259633"/>
            <a:ext cx="9451877" cy="4651589"/>
          </a:xfrm>
        </p:spPr>
        <p:txBody>
          <a:bodyPr>
            <a:normAutofit fontScale="92500"/>
          </a:bodyPr>
          <a:lstStyle/>
          <a:p>
            <a:pPr marL="342900" marR="0" lvl="0" indent="-342900" algn="justLow" defTabSz="457200" rtl="1" eaLnBrk="1" fontAlgn="auto" latinLnBrk="0" hangingPunct="1">
              <a:lnSpc>
                <a:spcPct val="17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a:t>
            </a:r>
            <a:r>
              <a:rPr kumimoji="0" lang="fa-IR"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معاينه قلب به منظور كشف ناهنجاري در </a:t>
            </a:r>
            <a:r>
              <a:rPr kumimoji="0" lang="en-US"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rate، </a:t>
            </a:r>
            <a:r>
              <a:rPr kumimoji="0" lang="fa-IR"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ريتم، وجود </a:t>
            </a:r>
            <a:r>
              <a:rPr kumimoji="0" lang="en-US"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heave </a:t>
            </a:r>
            <a:r>
              <a:rPr kumimoji="0" lang="fa-IR"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بطني، </a:t>
            </a:r>
            <a:r>
              <a:rPr kumimoji="0" lang="en-US"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click، </a:t>
            </a:r>
            <a:r>
              <a:rPr kumimoji="0" lang="fa-IR"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سوفل، 4</a:t>
            </a:r>
            <a:r>
              <a:rPr kumimoji="0" lang="en-US"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S، S3 </a:t>
            </a:r>
            <a:endParaRPr kumimoji="0" lang="fa-IR"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endParaRPr>
          </a:p>
          <a:p>
            <a:pPr marL="342900" marR="0" lvl="0" indent="-342900" algn="justLow" defTabSz="457200" rtl="1" eaLnBrk="1" fontAlgn="auto" latinLnBrk="0" hangingPunct="1">
              <a:lnSpc>
                <a:spcPct val="17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schemeClr val="tx1"/>
                </a:solidFill>
                <a:effectLst/>
                <a:uLnTx/>
                <a:uFillTx/>
                <a:latin typeface="Century Gothic" panose="020B0502020202020204"/>
                <a:cs typeface="B Zar" panose="00000400000000000000" pitchFamily="2" charset="-78"/>
              </a:rPr>
              <a:t>معاينه ريه</a:t>
            </a:r>
            <a:r>
              <a:rPr kumimoji="0" lang="en-US" sz="2400" b="0" i="0" u="none" strike="noStrike" kern="1200" cap="none" spc="0" normalizeH="0" baseline="0" noProof="0" dirty="0">
                <a:ln>
                  <a:noFill/>
                </a:ln>
                <a:solidFill>
                  <a:schemeClr val="tx1"/>
                </a:solidFill>
                <a:effectLst/>
                <a:uLnTx/>
                <a:uFillTx/>
                <a:latin typeface="Century Gothic" panose="020B0502020202020204"/>
                <a:cs typeface="B Zar" panose="00000400000000000000" pitchFamily="2" charset="-78"/>
              </a:rPr>
              <a:t> </a:t>
            </a:r>
            <a:r>
              <a:rPr kumimoji="0" lang="fa-IR" sz="2400" b="0" i="0" u="none" strike="noStrike" kern="1200" cap="none" spc="0" normalizeH="0" baseline="0" noProof="0" dirty="0">
                <a:ln>
                  <a:noFill/>
                </a:ln>
                <a:solidFill>
                  <a:schemeClr val="tx1"/>
                </a:solidFill>
                <a:effectLst/>
                <a:uLnTx/>
                <a:uFillTx/>
                <a:latin typeface="Century Gothic" panose="020B0502020202020204"/>
                <a:cs typeface="B Zar" panose="00000400000000000000" pitchFamily="2" charset="-78"/>
              </a:rPr>
              <a:t>ها و بررسي وجود رال و برونكواسپاسم (ويز) </a:t>
            </a:r>
          </a:p>
          <a:p>
            <a:pPr marL="342900" marR="0" lvl="0" indent="-342900" algn="justLow" defTabSz="457200" rtl="1" eaLnBrk="1" fontAlgn="auto" latinLnBrk="0" hangingPunct="1">
              <a:lnSpc>
                <a:spcPct val="17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schemeClr val="tx1"/>
                </a:solidFill>
                <a:effectLst/>
                <a:uLnTx/>
                <a:uFillTx/>
                <a:latin typeface="Century Gothic" panose="020B0502020202020204"/>
                <a:cs typeface="B Zar" panose="00000400000000000000" pitchFamily="2" charset="-78"/>
              </a:rPr>
              <a:t> معاينه شكم، بررسي وجود </a:t>
            </a:r>
            <a:r>
              <a:rPr kumimoji="0" lang="en-US" sz="2400" b="0" i="0" u="none" strike="noStrike" kern="1200" cap="none" spc="0" normalizeH="0" baseline="0" noProof="0" dirty="0">
                <a:ln>
                  <a:noFill/>
                </a:ln>
                <a:solidFill>
                  <a:schemeClr val="tx1"/>
                </a:solidFill>
                <a:effectLst/>
                <a:uLnTx/>
                <a:uFillTx/>
                <a:latin typeface="Century Gothic" panose="020B0502020202020204"/>
                <a:cs typeface="B Zar" panose="00000400000000000000" pitchFamily="2" charset="-78"/>
              </a:rPr>
              <a:t>bruit </a:t>
            </a:r>
            <a:r>
              <a:rPr kumimoji="0" lang="fa-IR" sz="2400" b="0" i="0" u="none" strike="noStrike" kern="1200" cap="none" spc="0" normalizeH="0" baseline="0" noProof="0" dirty="0">
                <a:ln>
                  <a:noFill/>
                </a:ln>
                <a:solidFill>
                  <a:schemeClr val="tx1"/>
                </a:solidFill>
                <a:effectLst/>
                <a:uLnTx/>
                <a:uFillTx/>
                <a:latin typeface="Century Gothic" panose="020B0502020202020204"/>
                <a:cs typeface="B Zar" panose="00000400000000000000" pitchFamily="2" charset="-78"/>
              </a:rPr>
              <a:t> درشكم و فلانكها، كليه بزرگ، ضربان آئورت شكمي دستورالعمل اجرايي و محتواي آموزشي پزشك 17 </a:t>
            </a:r>
          </a:p>
          <a:p>
            <a:pPr marL="342900" marR="0" lvl="0" indent="-342900" algn="justLow" defTabSz="457200" rtl="1" eaLnBrk="1" fontAlgn="auto" latinLnBrk="0" hangingPunct="1">
              <a:lnSpc>
                <a:spcPct val="17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schemeClr val="tx1"/>
                </a:solidFill>
                <a:effectLst/>
                <a:uLnTx/>
                <a:uFillTx/>
                <a:latin typeface="Century Gothic" panose="020B0502020202020204"/>
                <a:cs typeface="B Zar" panose="00000400000000000000" pitchFamily="2" charset="-78"/>
              </a:rPr>
              <a:t>بررسي اندامها و ضمايم پوستي اندامهاي تحتاني و وجود ادم </a:t>
            </a:r>
          </a:p>
          <a:p>
            <a:pPr marL="342900" marR="0" lvl="0" indent="-342900" algn="justLow" defTabSz="457200" rtl="1" eaLnBrk="1" fontAlgn="auto" latinLnBrk="0" hangingPunct="1">
              <a:lnSpc>
                <a:spcPct val="17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schemeClr val="tx1"/>
                </a:solidFill>
                <a:effectLst/>
                <a:uLnTx/>
                <a:uFillTx/>
                <a:latin typeface="Century Gothic" panose="020B0502020202020204"/>
                <a:cs typeface="B Zar" panose="00000400000000000000" pitchFamily="2" charset="-78"/>
              </a:rPr>
              <a:t> بررسي نورولوژيكي وجود يا عدم وجود شواهدي دال بر بيماري نورولوژيكي مانند فلج اندامها</a:t>
            </a:r>
            <a:endParaRPr kumimoji="0" lang="en-US" sz="2400" b="0" i="0" u="none" strike="noStrike" kern="1200" cap="none" spc="0" normalizeH="0" baseline="0" noProof="0" dirty="0">
              <a:ln>
                <a:noFill/>
              </a:ln>
              <a:solidFill>
                <a:schemeClr val="tx1"/>
              </a:solidFill>
              <a:effectLst/>
              <a:uLnTx/>
              <a:uFillTx/>
              <a:latin typeface="Century Gothic" panose="020B0502020202020204"/>
              <a:cs typeface="B Zar" panose="00000400000000000000" pitchFamily="2" charset="-78"/>
            </a:endParaRPr>
          </a:p>
          <a:p>
            <a:endParaRPr lang="en-US" dirty="0"/>
          </a:p>
        </p:txBody>
      </p:sp>
    </p:spTree>
    <p:extLst>
      <p:ext uri="{BB962C8B-B14F-4D97-AF65-F5344CB8AC3E}">
        <p14:creationId xmlns:p14="http://schemas.microsoft.com/office/powerpoint/2010/main" val="4282579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D4825-C4D5-B9EF-08F2-C65D594A133B}"/>
              </a:ext>
            </a:extLst>
          </p:cNvPr>
          <p:cNvSpPr>
            <a:spLocks noGrp="1"/>
          </p:cNvSpPr>
          <p:nvPr>
            <p:ph type="title"/>
          </p:nvPr>
        </p:nvSpPr>
        <p:spPr>
          <a:xfrm>
            <a:off x="2714223" y="447870"/>
            <a:ext cx="8911687" cy="825480"/>
          </a:xfrm>
        </p:spPr>
        <p:txBody>
          <a:bodyPr>
            <a:normAutofit/>
          </a:bodyPr>
          <a:lstStyle/>
          <a:p>
            <a:pPr algn="r" rtl="1"/>
            <a:r>
              <a:rPr kumimoji="0" lang="fa-IR" sz="32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اندازه گيري فشار خون:</a:t>
            </a:r>
            <a:endParaRPr lang="en-US" sz="3200" b="1" dirty="0">
              <a:cs typeface="B Zar" panose="00000400000000000000" pitchFamily="2" charset="-78"/>
            </a:endParaRPr>
          </a:p>
        </p:txBody>
      </p:sp>
      <p:sp>
        <p:nvSpPr>
          <p:cNvPr id="3" name="Content Placeholder 2">
            <a:extLst>
              <a:ext uri="{FF2B5EF4-FFF2-40B4-BE49-F238E27FC236}">
                <a16:creationId xmlns:a16="http://schemas.microsoft.com/office/drawing/2014/main" id="{4F9FEECB-F5DD-648A-66C9-22F4226610AD}"/>
              </a:ext>
            </a:extLst>
          </p:cNvPr>
          <p:cNvSpPr>
            <a:spLocks noGrp="1"/>
          </p:cNvSpPr>
          <p:nvPr>
            <p:ph idx="1"/>
          </p:nvPr>
        </p:nvSpPr>
        <p:spPr>
          <a:xfrm>
            <a:off x="1194317" y="2034072"/>
            <a:ext cx="10618237" cy="4702629"/>
          </a:xfrm>
        </p:spPr>
        <p:txBody>
          <a:bodyPr>
            <a:noAutofit/>
          </a:bodyPr>
          <a:lstStyle/>
          <a:p>
            <a:pPr marL="0" indent="0" algn="r" rtl="1">
              <a:buNone/>
            </a:pPr>
            <a:r>
              <a:rPr lang="fa-IR" sz="2000" b="1" dirty="0">
                <a:cs typeface="B Zar" panose="00000400000000000000" pitchFamily="2" charset="-78"/>
              </a:rPr>
              <a:t>در اندازه گيري فشارخون نكات زير بايد مورد توجه قرارگيرد: </a:t>
            </a:r>
          </a:p>
          <a:p>
            <a:pPr algn="justLow" rtl="1">
              <a:lnSpc>
                <a:spcPct val="150000"/>
              </a:lnSpc>
            </a:pPr>
            <a:r>
              <a:rPr lang="fa-IR" sz="2400" dirty="0">
                <a:solidFill>
                  <a:schemeClr val="tx1"/>
                </a:solidFill>
                <a:cs typeface="B Zar" panose="00000400000000000000" pitchFamily="2" charset="-78"/>
              </a:rPr>
              <a:t> آرامش كامل بيمار (بيمار حداقل 5 دقيقه قبل از اندازه گيري فشارخون در يك اتاق آرام استراحت كرده باشد) </a:t>
            </a:r>
          </a:p>
          <a:p>
            <a:pPr algn="justLow" rtl="1">
              <a:lnSpc>
                <a:spcPct val="150000"/>
              </a:lnSpc>
            </a:pPr>
            <a:r>
              <a:rPr lang="fa-IR" sz="2400" dirty="0">
                <a:solidFill>
                  <a:schemeClr val="tx1"/>
                </a:solidFill>
                <a:cs typeface="B Zar" panose="00000400000000000000" pitchFamily="2" charset="-78"/>
              </a:rPr>
              <a:t> انتخاب بازوبند متناسب با اندازه بازوي خود (حداقل طول و عرض كيسه لاستيكي درون بازوبند به ترتيب 80 درصـد و 40 درصد قسمت مياني بازو باشد)</a:t>
            </a:r>
          </a:p>
          <a:p>
            <a:pPr algn="justLow" rtl="1">
              <a:lnSpc>
                <a:spcPct val="150000"/>
              </a:lnSpc>
            </a:pPr>
            <a:r>
              <a:rPr lang="fa-IR" sz="2400" dirty="0">
                <a:solidFill>
                  <a:schemeClr val="tx1"/>
                </a:solidFill>
                <a:cs typeface="B Zar" panose="00000400000000000000" pitchFamily="2" charset="-78"/>
              </a:rPr>
              <a:t>عدم مصرف قهوه، سيگار و غذا و عدم انجام فعاليت بدني شديد و تخليه كامل مثانه نيم سـاعت قبـل از انـدازه  گيـري فشارخون بيمار </a:t>
            </a:r>
          </a:p>
        </p:txBody>
      </p:sp>
    </p:spTree>
    <p:extLst>
      <p:ext uri="{BB962C8B-B14F-4D97-AF65-F5344CB8AC3E}">
        <p14:creationId xmlns:p14="http://schemas.microsoft.com/office/powerpoint/2010/main" val="39599323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3D5F27-98C8-4FF9-7D40-C736D2F0A6DB}"/>
              </a:ext>
            </a:extLst>
          </p:cNvPr>
          <p:cNvSpPr>
            <a:spLocks noGrp="1"/>
          </p:cNvSpPr>
          <p:nvPr>
            <p:ph idx="1"/>
          </p:nvPr>
        </p:nvSpPr>
        <p:spPr>
          <a:xfrm>
            <a:off x="1371600" y="886408"/>
            <a:ext cx="10133012" cy="5024814"/>
          </a:xfrm>
        </p:spPr>
        <p:txBody>
          <a:bodyPr>
            <a:normAutofit/>
          </a:bodyPr>
          <a:lstStyle/>
          <a:p>
            <a:pPr marL="342900" marR="0" lvl="0" indent="-342900" algn="justLow" defTabSz="457200" rtl="1" eaLnBrk="1" fontAlgn="auto" latinLnBrk="0" hangingPunct="1">
              <a:lnSpc>
                <a:spcPct val="15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 افراد سالخورده يا مبتلا به ديابت ممكن است كاهش فشارخون وضعيتي (ارتواستاتيك هيپوتانـسيون) داشـته باشـند. وجود اين حالت در انتخاب داروهاي ضد فشارخون كمك كننده است. </a:t>
            </a:r>
          </a:p>
          <a:p>
            <a:pPr marL="0" marR="0" lvl="0" indent="0" algn="justLow" defTabSz="457200" rtl="1" eaLnBrk="1" fontAlgn="auto" latinLnBrk="0" hangingPunct="1">
              <a:lnSpc>
                <a:spcPct val="150000"/>
              </a:lnSpc>
              <a:spcBef>
                <a:spcPts val="1000"/>
              </a:spcBef>
              <a:spcAft>
                <a:spcPts val="0"/>
              </a:spcAft>
              <a:buClr>
                <a:srgbClr val="A53010"/>
              </a:buClr>
              <a:buSzTx/>
              <a:buFont typeface="Wingdings 3" charset="2"/>
              <a:buNone/>
              <a:tabLst/>
              <a:defRPr/>
            </a:pPr>
            <a:r>
              <a:rPr kumimoji="0" lang="fa-IR"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 به طور طبيعي فشار دياستول و سيستول افـراد در حالت ايستاده به ترتيب افزايش و كاهش مختصري مي يابد.</a:t>
            </a:r>
          </a:p>
          <a:p>
            <a:pPr marL="0" marR="0" lvl="0" indent="0" algn="justLow" defTabSz="457200" rtl="1" eaLnBrk="1" fontAlgn="auto" latinLnBrk="0" hangingPunct="1">
              <a:lnSpc>
                <a:spcPct val="150000"/>
              </a:lnSpc>
              <a:spcBef>
                <a:spcPts val="1000"/>
              </a:spcBef>
              <a:spcAft>
                <a:spcPts val="0"/>
              </a:spcAft>
              <a:buClr>
                <a:srgbClr val="A53010"/>
              </a:buClr>
              <a:buSzTx/>
              <a:buFont typeface="Wingdings 3" charset="2"/>
              <a:buNone/>
              <a:tabLst/>
              <a:defRPr/>
            </a:pPr>
            <a:r>
              <a:rPr kumimoji="0" lang="fa-IR"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 كاهش فشارخون سيستوليك بـه ميـزان بـيش از 20 ميلي متر جيوه نشانگر ارتواستاتيك هيپوتانسيون است، اين حالت معمولاً در افرادي كه به دليل فشارخون بالا دچـار آسيبهاي عضوي نظير كارديو مگالي، </a:t>
            </a:r>
            <a:r>
              <a:rPr kumimoji="0" lang="en-US"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CHF </a:t>
            </a:r>
            <a:r>
              <a:rPr kumimoji="0" lang="fa-IR"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و يا بيماري عروقي شدهاند بيشتر مشاهده مي شود.</a:t>
            </a:r>
            <a:endParaRPr kumimoji="0" lang="en-US"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endParaRPr>
          </a:p>
          <a:p>
            <a:endParaRPr lang="en-US" dirty="0"/>
          </a:p>
        </p:txBody>
      </p:sp>
    </p:spTree>
    <p:extLst>
      <p:ext uri="{BB962C8B-B14F-4D97-AF65-F5344CB8AC3E}">
        <p14:creationId xmlns:p14="http://schemas.microsoft.com/office/powerpoint/2010/main" val="2426653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D48E8-795C-8D7D-61DD-E72C28F94393}"/>
              </a:ext>
            </a:extLst>
          </p:cNvPr>
          <p:cNvSpPr>
            <a:spLocks noGrp="1"/>
          </p:cNvSpPr>
          <p:nvPr>
            <p:ph type="title"/>
          </p:nvPr>
        </p:nvSpPr>
        <p:spPr>
          <a:xfrm>
            <a:off x="2648876" y="242596"/>
            <a:ext cx="7754757" cy="728829"/>
          </a:xfrm>
        </p:spPr>
        <p:txBody>
          <a:bodyPr>
            <a:normAutofit/>
          </a:bodyPr>
          <a:lstStyle/>
          <a:p>
            <a:pPr algn="r" rtl="1"/>
            <a:r>
              <a:rPr kumimoji="0" lang="fa-IR" sz="32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تعريف فشارخون :</a:t>
            </a:r>
            <a:endParaRPr lang="en-US" sz="3200" b="1" dirty="0">
              <a:cs typeface="B Zar" panose="00000400000000000000" pitchFamily="2" charset="-78"/>
            </a:endParaRPr>
          </a:p>
        </p:txBody>
      </p:sp>
      <p:sp>
        <p:nvSpPr>
          <p:cNvPr id="3" name="Content Placeholder 2">
            <a:extLst>
              <a:ext uri="{FF2B5EF4-FFF2-40B4-BE49-F238E27FC236}">
                <a16:creationId xmlns:a16="http://schemas.microsoft.com/office/drawing/2014/main" id="{BDEBC5B8-935B-C155-E3B3-CC2720B1E27E}"/>
              </a:ext>
            </a:extLst>
          </p:cNvPr>
          <p:cNvSpPr>
            <a:spLocks noGrp="1"/>
          </p:cNvSpPr>
          <p:nvPr>
            <p:ph idx="1"/>
          </p:nvPr>
        </p:nvSpPr>
        <p:spPr>
          <a:xfrm>
            <a:off x="849086" y="1390260"/>
            <a:ext cx="10627534" cy="5103845"/>
          </a:xfrm>
        </p:spPr>
        <p:txBody>
          <a:bodyPr>
            <a:noAutofit/>
          </a:bodyPr>
          <a:lstStyle/>
          <a:p>
            <a:pPr algn="r" rtl="1"/>
            <a:r>
              <a:rPr kumimoji="0" lang="fa-IR" sz="280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j-ea"/>
                <a:cs typeface="B Zar" panose="00000400000000000000" pitchFamily="2" charset="-78"/>
              </a:rPr>
              <a:t>فشارخون</a:t>
            </a:r>
            <a:r>
              <a:rPr kumimoji="0" lang="fa-IR"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j-ea"/>
                <a:cs typeface="B Zar" panose="00000400000000000000" pitchFamily="2" charset="-78"/>
              </a:rPr>
              <a:t> </a:t>
            </a:r>
            <a:r>
              <a:rPr lang="fa-IR" sz="2800" dirty="0">
                <a:cs typeface="B Zar" panose="00000400000000000000" pitchFamily="2" charset="-78"/>
              </a:rPr>
              <a:t>به دو عامل مهم </a:t>
            </a:r>
          </a:p>
          <a:p>
            <a:pPr marL="0" indent="0" algn="ctr" rtl="1">
              <a:buNone/>
            </a:pPr>
            <a:r>
              <a:rPr lang="fa-IR" sz="2800" dirty="0">
                <a:cs typeface="B Zar" panose="00000400000000000000" pitchFamily="2" charset="-78"/>
              </a:rPr>
              <a:t>يكي برون ده قلب، يعني مقدار خوني كه در هر دقيقه به وسيله قلب به درون شريان آئورت پمپ مي شود (حدود 5-6 ليتر)</a:t>
            </a:r>
          </a:p>
          <a:p>
            <a:pPr marL="0" indent="0" algn="ctr" rtl="1">
              <a:buNone/>
            </a:pPr>
            <a:r>
              <a:rPr lang="fa-IR" sz="2800" b="1" dirty="0">
                <a:cs typeface="B Zar" panose="00000400000000000000" pitchFamily="2" charset="-78"/>
              </a:rPr>
              <a:t> و </a:t>
            </a:r>
          </a:p>
          <a:p>
            <a:pPr marL="0" indent="0" algn="ctr" rtl="1">
              <a:buNone/>
            </a:pPr>
            <a:r>
              <a:rPr lang="fa-IR" sz="2800" dirty="0">
                <a:cs typeface="B Zar" panose="00000400000000000000" pitchFamily="2" charset="-78"/>
              </a:rPr>
              <a:t> عامل ديگر مقاومت رگ، يعني مقاومتي كه بر سر راه خروج خون از قلب در رگهـا وجـود دارد، بستگي دارد. </a:t>
            </a:r>
          </a:p>
          <a:p>
            <a:pPr marL="0" indent="0" algn="r" rtl="1">
              <a:buNone/>
            </a:pPr>
            <a:endParaRPr lang="fa-IR" sz="2800" dirty="0">
              <a:cs typeface="B Zar" panose="00000400000000000000" pitchFamily="2" charset="-78"/>
            </a:endParaRPr>
          </a:p>
          <a:p>
            <a:pPr algn="r" rtl="1"/>
            <a:r>
              <a:rPr lang="fa-IR" sz="2800" dirty="0">
                <a:cs typeface="B Zar" panose="00000400000000000000" pitchFamily="2" charset="-78"/>
              </a:rPr>
              <a:t>فشار خون حاصل ضرب برون ده قلب و مقاومت عروق محيطي است.</a:t>
            </a:r>
          </a:p>
          <a:p>
            <a:pPr marL="0" indent="0" algn="r" rtl="1">
              <a:buNone/>
            </a:pPr>
            <a:endParaRPr lang="fa-IR" sz="2400" dirty="0">
              <a:cs typeface="B Zar" panose="00000400000000000000" pitchFamily="2" charset="-78"/>
            </a:endParaRPr>
          </a:p>
          <a:p>
            <a:pPr marL="0" indent="0" algn="r" rtl="1">
              <a:buNone/>
            </a:pPr>
            <a:r>
              <a:rPr lang="fa-IR" sz="2400" dirty="0">
                <a:cs typeface="B Zar" panose="00000400000000000000" pitchFamily="2" charset="-78"/>
              </a:rPr>
              <a:t>                                </a:t>
            </a:r>
            <a:r>
              <a:rPr lang="fa-IR" sz="2400" b="1" dirty="0">
                <a:cs typeface="B Zar" panose="00000400000000000000" pitchFamily="2" charset="-78"/>
              </a:rPr>
              <a:t>با تغيير بـرون ده قلـب يـا مقاومـت رگ، مقدار فشارخون تغيير ميكند. </a:t>
            </a:r>
          </a:p>
        </p:txBody>
      </p:sp>
    </p:spTree>
    <p:extLst>
      <p:ext uri="{BB962C8B-B14F-4D97-AF65-F5344CB8AC3E}">
        <p14:creationId xmlns:p14="http://schemas.microsoft.com/office/powerpoint/2010/main" val="3337431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3CBB5-AC53-EB47-E2DE-1089028F8BD1}"/>
              </a:ext>
            </a:extLst>
          </p:cNvPr>
          <p:cNvSpPr>
            <a:spLocks noGrp="1"/>
          </p:cNvSpPr>
          <p:nvPr>
            <p:ph type="title"/>
          </p:nvPr>
        </p:nvSpPr>
        <p:spPr>
          <a:xfrm>
            <a:off x="1875453" y="326571"/>
            <a:ext cx="9965094" cy="1539551"/>
          </a:xfrm>
        </p:spPr>
        <p:txBody>
          <a:bodyPr>
            <a:normAutofit fontScale="90000"/>
          </a:bodyPr>
          <a:lstStyle/>
          <a:p>
            <a:pPr marL="0" marR="0" lvl="0" indent="0" algn="ctr" defTabSz="457200" rtl="1" eaLnBrk="1" fontAlgn="auto" latinLnBrk="0" hangingPunct="1">
              <a:lnSpc>
                <a:spcPct val="100000"/>
              </a:lnSpc>
              <a:spcBef>
                <a:spcPts val="1000"/>
              </a:spcBef>
              <a:spcAft>
                <a:spcPts val="0"/>
              </a:spcAft>
              <a:tabLst/>
              <a:defRPr/>
            </a:pPr>
            <a:r>
              <a:rPr kumimoji="0" lang="fa-IR"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طبق آخرين گزارش موسسه ملي قلب و ريه و خون </a:t>
            </a:r>
            <a:r>
              <a:rPr kumimoji="0" lang="en-US"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(NHLBI ) </a:t>
            </a:r>
            <a:r>
              <a:rPr kumimoji="0" lang="fa-IR"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و هشتمين گزارش كميته ملي مشترك براي پيـشگيري، شناسايي، ارزشيابي و درمان فشارخون بالا (</a:t>
            </a:r>
            <a:r>
              <a:rPr kumimoji="0" lang="en-US"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(JNC8</a:t>
            </a:r>
            <a:r>
              <a:rPr kumimoji="0" lang="fa-IR"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و طبقه</a:t>
            </a:r>
            <a:r>
              <a:rPr kumimoji="0" lang="en-US"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a:t>
            </a:r>
            <a:r>
              <a:rPr kumimoji="0" lang="fa-IR"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بندي جديد براي افراد 18 سال و بالاتر، </a:t>
            </a:r>
            <a:br>
              <a:rPr kumimoji="0" lang="en-US"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br>
            <a:endParaRPr lang="en-US" dirty="0"/>
          </a:p>
        </p:txBody>
      </p:sp>
      <p:sp>
        <p:nvSpPr>
          <p:cNvPr id="3" name="Content Placeholder 2">
            <a:extLst>
              <a:ext uri="{FF2B5EF4-FFF2-40B4-BE49-F238E27FC236}">
                <a16:creationId xmlns:a16="http://schemas.microsoft.com/office/drawing/2014/main" id="{C44F2607-C28A-EC14-BD8E-3FA34B247471}"/>
              </a:ext>
            </a:extLst>
          </p:cNvPr>
          <p:cNvSpPr>
            <a:spLocks noGrp="1"/>
          </p:cNvSpPr>
          <p:nvPr>
            <p:ph idx="1"/>
          </p:nvPr>
        </p:nvSpPr>
        <p:spPr>
          <a:xfrm>
            <a:off x="1166327" y="1679511"/>
            <a:ext cx="10795518" cy="4851918"/>
          </a:xfrm>
        </p:spPr>
        <p:txBody>
          <a:bodyPr>
            <a:normAutofit fontScale="62500" lnSpcReduction="20000"/>
          </a:bodyPr>
          <a:lstStyle/>
          <a:p>
            <a:pPr marL="0" marR="0" lvl="0" indent="0" algn="ctr" defTabSz="457200" rtl="1" eaLnBrk="1" fontAlgn="auto" latinLnBrk="0" hangingPunct="1">
              <a:lnSpc>
                <a:spcPct val="150000"/>
              </a:lnSpc>
              <a:spcBef>
                <a:spcPts val="1000"/>
              </a:spcBef>
              <a:spcAft>
                <a:spcPts val="0"/>
              </a:spcAft>
              <a:buClr>
                <a:srgbClr val="A53010"/>
              </a:buClr>
              <a:buSzTx/>
              <a:buFont typeface="Wingdings 3" charset="2"/>
              <a:buNone/>
              <a:tabLst/>
              <a:defRPr/>
            </a:pPr>
            <a:r>
              <a:rPr kumimoji="0" lang="fa-IR"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فشارخون طبيعي كمتـر 120/80</a:t>
            </a:r>
          </a:p>
          <a:p>
            <a:pPr marL="0" marR="0" lvl="0" indent="0" algn="ctr" defTabSz="457200" rtl="1" eaLnBrk="1" fontAlgn="auto" latinLnBrk="0" hangingPunct="1">
              <a:lnSpc>
                <a:spcPct val="150000"/>
              </a:lnSpc>
              <a:spcBef>
                <a:spcPts val="1000"/>
              </a:spcBef>
              <a:spcAft>
                <a:spcPts val="0"/>
              </a:spcAft>
              <a:buClr>
                <a:srgbClr val="A53010"/>
              </a:buClr>
              <a:buSzTx/>
              <a:buFont typeface="Wingdings 3" charset="2"/>
              <a:buNone/>
              <a:tabLst/>
              <a:defRPr/>
            </a:pPr>
            <a:endParaRPr kumimoji="0" lang="en-US"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endParaRPr>
          </a:p>
          <a:p>
            <a:pPr marL="0" marR="0" lvl="0" indent="0" algn="ctr" defTabSz="457200" rtl="1" eaLnBrk="1" fontAlgn="auto" latinLnBrk="0" hangingPunct="1">
              <a:lnSpc>
                <a:spcPct val="150000"/>
              </a:lnSpc>
              <a:spcBef>
                <a:spcPts val="1000"/>
              </a:spcBef>
              <a:spcAft>
                <a:spcPts val="0"/>
              </a:spcAft>
              <a:buClr>
                <a:srgbClr val="A53010"/>
              </a:buClr>
              <a:buSzTx/>
              <a:buFont typeface="Wingdings 3" charset="2"/>
              <a:buNone/>
              <a:tabLst/>
              <a:defRPr/>
            </a:pPr>
            <a:r>
              <a:rPr kumimoji="0" lang="fa-IR"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پيش فشارخون بالا  89-80 /139-120</a:t>
            </a:r>
          </a:p>
          <a:p>
            <a:pPr marL="0" marR="0" lvl="0" indent="0" algn="ctr" defTabSz="457200" rtl="1" eaLnBrk="1" fontAlgn="auto" latinLnBrk="0" hangingPunct="1">
              <a:lnSpc>
                <a:spcPct val="150000"/>
              </a:lnSpc>
              <a:spcBef>
                <a:spcPts val="1000"/>
              </a:spcBef>
              <a:spcAft>
                <a:spcPts val="0"/>
              </a:spcAft>
              <a:buClr>
                <a:srgbClr val="A53010"/>
              </a:buClr>
              <a:buSzTx/>
              <a:buFont typeface="Wingdings 3" charset="2"/>
              <a:buNone/>
              <a:tabLst/>
              <a:defRPr/>
            </a:pPr>
            <a:endParaRPr kumimoji="0" lang="en-US"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endParaRPr>
          </a:p>
          <a:p>
            <a:pPr marL="0" marR="0" lvl="0" indent="0" algn="ctr" defTabSz="457200" rtl="1" eaLnBrk="1" fontAlgn="auto" latinLnBrk="0" hangingPunct="1">
              <a:lnSpc>
                <a:spcPct val="150000"/>
              </a:lnSpc>
              <a:spcBef>
                <a:spcPts val="1000"/>
              </a:spcBef>
              <a:spcAft>
                <a:spcPts val="0"/>
              </a:spcAft>
              <a:buClr>
                <a:srgbClr val="A53010"/>
              </a:buClr>
              <a:buSzTx/>
              <a:buFont typeface="Wingdings 3" charset="2"/>
              <a:buNone/>
              <a:tabLst/>
              <a:defRPr/>
            </a:pPr>
            <a:r>
              <a:rPr kumimoji="0" lang="fa-IR" sz="38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فشارخون بالاي درجه يك:  </a:t>
            </a:r>
            <a:r>
              <a:rPr kumimoji="0" lang="fa-IR"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99-90 </a:t>
            </a:r>
            <a:r>
              <a:rPr kumimoji="0" lang="en-US"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a:t>
            </a:r>
            <a:r>
              <a:rPr kumimoji="0" lang="fa-IR"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159- 140 ميلي متر جيوه  </a:t>
            </a:r>
            <a:endParaRPr kumimoji="0" lang="en-US"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endParaRPr>
          </a:p>
          <a:p>
            <a:pPr marL="0" marR="0" lvl="0" indent="0" algn="ctr" defTabSz="457200" rtl="1" eaLnBrk="1" fontAlgn="auto" latinLnBrk="0" hangingPunct="1">
              <a:lnSpc>
                <a:spcPct val="150000"/>
              </a:lnSpc>
              <a:spcBef>
                <a:spcPts val="1000"/>
              </a:spcBef>
              <a:spcAft>
                <a:spcPts val="0"/>
              </a:spcAft>
              <a:buClr>
                <a:srgbClr val="A53010"/>
              </a:buClr>
              <a:buSzTx/>
              <a:buFont typeface="Wingdings 3" charset="2"/>
              <a:buNone/>
              <a:tabLst/>
              <a:defRPr/>
            </a:pPr>
            <a:r>
              <a:rPr kumimoji="0" lang="fa-IR"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 </a:t>
            </a:r>
            <a:endParaRPr kumimoji="0" lang="en-US"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endParaRPr>
          </a:p>
          <a:p>
            <a:pPr marL="0" marR="0" lvl="0" indent="0" algn="ctr" defTabSz="457200" rtl="1" eaLnBrk="1" fontAlgn="auto" latinLnBrk="0" hangingPunct="1">
              <a:lnSpc>
                <a:spcPct val="150000"/>
              </a:lnSpc>
              <a:spcBef>
                <a:spcPts val="1000"/>
              </a:spcBef>
              <a:spcAft>
                <a:spcPts val="0"/>
              </a:spcAft>
              <a:buClr>
                <a:srgbClr val="A53010"/>
              </a:buClr>
              <a:buSzTx/>
              <a:buFont typeface="Wingdings 3" charset="2"/>
              <a:buNone/>
              <a:tabLst/>
              <a:defRPr/>
            </a:pPr>
            <a:r>
              <a:rPr kumimoji="0" lang="fa-IR"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فشارخون بالاي </a:t>
            </a:r>
            <a:r>
              <a:rPr kumimoji="0" lang="fa-IR" sz="3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درجه دو:</a:t>
            </a:r>
            <a:r>
              <a:rPr kumimoji="0" lang="fa-IR"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 160/100 میلی مترجیوه و بالاتر</a:t>
            </a:r>
          </a:p>
          <a:p>
            <a:pPr marL="0" marR="0" lvl="0" indent="0" algn="ctr" defTabSz="457200" rtl="1" eaLnBrk="1" fontAlgn="auto" latinLnBrk="0" hangingPunct="1">
              <a:lnSpc>
                <a:spcPct val="150000"/>
              </a:lnSpc>
              <a:spcBef>
                <a:spcPts val="1000"/>
              </a:spcBef>
              <a:spcAft>
                <a:spcPts val="0"/>
              </a:spcAft>
              <a:buClr>
                <a:srgbClr val="A53010"/>
              </a:buClr>
              <a:buSzTx/>
              <a:buFont typeface="Wingdings 3" charset="2"/>
              <a:buNone/>
              <a:tabLst/>
              <a:defRPr/>
            </a:pPr>
            <a:endParaRPr kumimoji="0" lang="en-US"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endParaRPr>
          </a:p>
          <a:p>
            <a:pPr marL="0" marR="0" lvl="0" indent="0" algn="ctr" defTabSz="457200" rtl="1" eaLnBrk="1" fontAlgn="auto" latinLnBrk="0" hangingPunct="1">
              <a:lnSpc>
                <a:spcPct val="150000"/>
              </a:lnSpc>
              <a:spcBef>
                <a:spcPts val="1000"/>
              </a:spcBef>
              <a:spcAft>
                <a:spcPts val="0"/>
              </a:spcAft>
              <a:buClr>
                <a:srgbClr val="A53010"/>
              </a:buClr>
              <a:buSzTx/>
              <a:buFont typeface="Wingdings 3" charset="2"/>
              <a:buNone/>
              <a:tabLst/>
              <a:defRPr/>
            </a:pPr>
            <a:r>
              <a:rPr kumimoji="0" lang="fa-IR"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در اين طبقه</a:t>
            </a:r>
            <a:r>
              <a:rPr kumimoji="0" lang="en-US"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 </a:t>
            </a:r>
            <a:r>
              <a:rPr kumimoji="0" lang="fa-IR"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rPr>
              <a:t>بندي آستانه فشار خون بدون در نظر گرفتن ساير عوامل خطر و بيماريهاي همراه تعيين شده است.</a:t>
            </a:r>
            <a:endParaRPr kumimoji="0" lang="en-US" sz="3200" b="1" i="0" u="none" strike="noStrike" kern="1200" cap="none" spc="0" normalizeH="0" baseline="0" noProof="0" dirty="0">
              <a:ln>
                <a:noFill/>
              </a:ln>
              <a:solidFill>
                <a:prstClr val="black">
                  <a:lumMod val="75000"/>
                  <a:lumOff val="25000"/>
                </a:prstClr>
              </a:solidFill>
              <a:effectLst/>
              <a:uLnTx/>
              <a:uFillTx/>
              <a:latin typeface="Century Gothic" panose="020B0502020202020204"/>
              <a:cs typeface="B Zar" panose="00000400000000000000" pitchFamily="2" charset="-78"/>
            </a:endParaRPr>
          </a:p>
          <a:p>
            <a:pPr algn="r" rtl="1"/>
            <a:endParaRPr lang="en-US" dirty="0"/>
          </a:p>
        </p:txBody>
      </p:sp>
    </p:spTree>
    <p:extLst>
      <p:ext uri="{BB962C8B-B14F-4D97-AF65-F5344CB8AC3E}">
        <p14:creationId xmlns:p14="http://schemas.microsoft.com/office/powerpoint/2010/main" val="13494229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2CD444-12B3-11D7-0C5F-2DCB9A44AD06}"/>
              </a:ext>
            </a:extLst>
          </p:cNvPr>
          <p:cNvSpPr>
            <a:spLocks noGrp="1"/>
          </p:cNvSpPr>
          <p:nvPr>
            <p:ph idx="1"/>
          </p:nvPr>
        </p:nvSpPr>
        <p:spPr/>
        <p:txBody>
          <a:bodyPr>
            <a:normAutofit/>
          </a:bodyPr>
          <a:lstStyle/>
          <a:p>
            <a:pPr marL="0" indent="0" algn="ctr" rtl="1">
              <a:buNone/>
            </a:pPr>
            <a:r>
              <a:rPr lang="fa-IR" sz="2400" b="1" dirty="0">
                <a:cs typeface="B Zar" panose="00000400000000000000" pitchFamily="2" charset="-78"/>
              </a:rPr>
              <a:t>اگر فشارخون به طور دائمي و در طي چندين اندازه گيري و در چند موقعيـت مختلـف بـالاتر از حـد طبيعـي باشـد، بـه آن فشارخون بالا مي گويند</a:t>
            </a:r>
            <a:endParaRPr lang="en-US" sz="2400" b="1" dirty="0">
              <a:cs typeface="B Zar" panose="00000400000000000000" pitchFamily="2" charset="-78"/>
            </a:endParaRPr>
          </a:p>
        </p:txBody>
      </p:sp>
    </p:spTree>
    <p:extLst>
      <p:ext uri="{BB962C8B-B14F-4D97-AF65-F5344CB8AC3E}">
        <p14:creationId xmlns:p14="http://schemas.microsoft.com/office/powerpoint/2010/main" val="20831987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B5A93A-E91C-77E0-6EA4-25C53D4FEBED}"/>
              </a:ext>
            </a:extLst>
          </p:cNvPr>
          <p:cNvSpPr>
            <a:spLocks noGrp="1"/>
          </p:cNvSpPr>
          <p:nvPr>
            <p:ph idx="1"/>
          </p:nvPr>
        </p:nvSpPr>
        <p:spPr>
          <a:xfrm>
            <a:off x="1156996" y="566057"/>
            <a:ext cx="11035004" cy="5545493"/>
          </a:xfrm>
        </p:spPr>
        <p:txBody>
          <a:bodyPr>
            <a:normAutofit/>
          </a:bodyPr>
          <a:lstStyle/>
          <a:p>
            <a:pPr algn="justLow" rtl="1">
              <a:lnSpc>
                <a:spcPct val="150000"/>
              </a:lnSpc>
            </a:pPr>
            <a:r>
              <a:rPr kumimoji="0" lang="fa-IR" sz="28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فشارخون يك پديده هموديناميك است كه تحت تاثير عوامل زيادي قرار دارد. تـاثير ايـن عوامـل و شرايط بر فشارخون مهم است و اغلب سبب افزايش فشارخون بيش از 20 ميلي متر جيوه مي شوند.</a:t>
            </a:r>
          </a:p>
          <a:p>
            <a:pPr algn="justLow" rtl="1">
              <a:lnSpc>
                <a:spcPct val="150000"/>
              </a:lnSpc>
            </a:pPr>
            <a:r>
              <a:rPr kumimoji="0" lang="fa-IR" sz="28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فـشارخون در طـول روز تحت تاثير عوامل مختلفي از جمله وضعيت بدن، فعاليت مغز، فعاليت گوارشي، فعاليت عضلاني، تحريكات عصبي، تحريكـات دردناك، مثانه پر، عوامل محيطي مثل دماي هوا و ميزان صدا، مصرف دخانيات، الكل، قهوه و دارو تغيير مـي كنـد. </a:t>
            </a:r>
          </a:p>
          <a:p>
            <a:pPr algn="justLow" rtl="1">
              <a:lnSpc>
                <a:spcPct val="150000"/>
              </a:lnSpc>
            </a:pPr>
            <a:r>
              <a:rPr kumimoji="0" lang="fa-IR" sz="28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در زمـان اندازه گيري فشارخون در هر شرايطي مانند مطب، بيمارستان، داخل آمبولانس و خانه بايد عوامل تاثير گذار بر فشارخون بـه دقت مورد توجه قرار گيرد</a:t>
            </a:r>
            <a:endParaRPr lang="en-US" sz="2800" dirty="0"/>
          </a:p>
        </p:txBody>
      </p:sp>
    </p:spTree>
    <p:extLst>
      <p:ext uri="{BB962C8B-B14F-4D97-AF65-F5344CB8AC3E}">
        <p14:creationId xmlns:p14="http://schemas.microsoft.com/office/powerpoint/2010/main" val="2771443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A988283-BF32-8722-8E13-6E19A9419E3B}"/>
              </a:ext>
            </a:extLst>
          </p:cNvPr>
          <p:cNvPicPr>
            <a:picLocks noChangeAspect="1"/>
          </p:cNvPicPr>
          <p:nvPr/>
        </p:nvPicPr>
        <p:blipFill>
          <a:blip r:embed="rId2"/>
          <a:stretch>
            <a:fillRect/>
          </a:stretch>
        </p:blipFill>
        <p:spPr>
          <a:xfrm>
            <a:off x="1718951" y="161393"/>
            <a:ext cx="2780017" cy="1743607"/>
          </a:xfrm>
          <a:prstGeom prst="rect">
            <a:avLst/>
          </a:prstGeom>
        </p:spPr>
      </p:pic>
      <p:sp>
        <p:nvSpPr>
          <p:cNvPr id="3" name="Content Placeholder 2">
            <a:extLst>
              <a:ext uri="{FF2B5EF4-FFF2-40B4-BE49-F238E27FC236}">
                <a16:creationId xmlns:a16="http://schemas.microsoft.com/office/drawing/2014/main" id="{A0E4D0A8-6E93-A43E-D220-F12E959022F9}"/>
              </a:ext>
            </a:extLst>
          </p:cNvPr>
          <p:cNvSpPr>
            <a:spLocks noGrp="1"/>
          </p:cNvSpPr>
          <p:nvPr>
            <p:ph idx="1"/>
          </p:nvPr>
        </p:nvSpPr>
        <p:spPr>
          <a:xfrm>
            <a:off x="1053737" y="4167614"/>
            <a:ext cx="5451565" cy="1743607"/>
          </a:xfrm>
        </p:spPr>
        <p:txBody>
          <a:bodyPr>
            <a:normAutofit/>
          </a:bodyPr>
          <a:lstStyle/>
          <a:p>
            <a:pPr marL="0" indent="0" algn="ctr" rtl="1">
              <a:buNone/>
            </a:pPr>
            <a:r>
              <a:rPr lang="fa-IR" sz="2400" b="1" dirty="0">
                <a:cs typeface="B Zar" panose="00000400000000000000" pitchFamily="2" charset="-78"/>
              </a:rPr>
              <a:t>دکتر فائزه پورمدیر</a:t>
            </a:r>
          </a:p>
          <a:p>
            <a:pPr marL="0" indent="0" algn="ctr" rtl="1">
              <a:buNone/>
            </a:pPr>
            <a:r>
              <a:rPr lang="fa-IR" sz="2400" b="1" dirty="0">
                <a:cs typeface="B Zar" panose="00000400000000000000" pitchFamily="2" charset="-78"/>
              </a:rPr>
              <a:t>کارشناس پیشگیری و مبارزه با بیماریهای غیرواگیر</a:t>
            </a:r>
            <a:endParaRPr lang="en-US" sz="2400" b="1" dirty="0">
              <a:cs typeface="B Zar" panose="00000400000000000000" pitchFamily="2" charset="-78"/>
            </a:endParaRPr>
          </a:p>
        </p:txBody>
      </p:sp>
      <p:sp>
        <p:nvSpPr>
          <p:cNvPr id="6" name="Rectangle 8">
            <a:extLst>
              <a:ext uri="{FF2B5EF4-FFF2-40B4-BE49-F238E27FC236}">
                <a16:creationId xmlns:a16="http://schemas.microsoft.com/office/drawing/2014/main" id="{9B8E475F-DCB6-3443-17DC-4B9C7412A489}"/>
              </a:ext>
            </a:extLst>
          </p:cNvPr>
          <p:cNvSpPr txBox="1">
            <a:spLocks noChangeArrowheads="1"/>
          </p:cNvSpPr>
          <p:nvPr/>
        </p:nvSpPr>
        <p:spPr>
          <a:xfrm>
            <a:off x="4447206" y="1349489"/>
            <a:ext cx="6491655" cy="1968477"/>
          </a:xfrm>
          <a:prstGeom prst="rect">
            <a:avLst/>
          </a:prstGeom>
        </p:spPr>
        <p:txBody>
          <a:bodyPr vert="horz" lIns="91440" tIns="45720" rIns="91440" bIns="45720" rtlCol="0" anchor="b">
            <a:noAutofit/>
          </a:bodyPr>
          <a:lstStyle>
            <a:lvl1pPr algn="l" defTabSz="914400" rtl="0" eaLnBrk="1" latinLnBrk="0" hangingPunct="1">
              <a:spcBef>
                <a:spcPct val="0"/>
              </a:spcBef>
              <a:buNone/>
              <a:defRPr sz="5400" kern="1200" cap="all" spc="-100" baseline="0">
                <a:solidFill>
                  <a:schemeClr val="tx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5400" b="1" i="1" u="none" strike="noStrike" kern="1200" cap="none" spc="0" normalizeH="0" baseline="0" noProof="0" dirty="0">
                <a:ln w="22225">
                  <a:solidFill>
                    <a:srgbClr val="EA157A"/>
                  </a:solidFill>
                  <a:prstDash val="solid"/>
                </a:ln>
                <a:solidFill>
                  <a:srgbClr val="EA157A">
                    <a:lumMod val="40000"/>
                    <a:lumOff val="60000"/>
                  </a:srgbClr>
                </a:solidFill>
                <a:effectLst/>
                <a:uLnTx/>
                <a:uFillTx/>
                <a:latin typeface="Arial" pitchFamily="34" charset="0"/>
                <a:ea typeface="+mj-ea"/>
                <a:cs typeface="+mj-cs"/>
              </a:rPr>
              <a:t>        hypertension</a:t>
            </a:r>
          </a:p>
        </p:txBody>
      </p:sp>
    </p:spTree>
    <p:extLst>
      <p:ext uri="{BB962C8B-B14F-4D97-AF65-F5344CB8AC3E}">
        <p14:creationId xmlns:p14="http://schemas.microsoft.com/office/powerpoint/2010/main" val="19058881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A42332-49C8-CA38-11A3-F2B9F432CF61}"/>
              </a:ext>
            </a:extLst>
          </p:cNvPr>
          <p:cNvSpPr>
            <a:spLocks noGrp="1"/>
          </p:cNvSpPr>
          <p:nvPr>
            <p:ph idx="1"/>
          </p:nvPr>
        </p:nvSpPr>
        <p:spPr>
          <a:xfrm>
            <a:off x="1063690" y="485191"/>
            <a:ext cx="10692881" cy="5962261"/>
          </a:xfrm>
        </p:spPr>
        <p:txBody>
          <a:bodyPr/>
          <a:lstStyle/>
          <a:p>
            <a:pPr algn="r" rtl="1"/>
            <a:r>
              <a:rPr kumimoji="0" lang="fa-IR" sz="28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فشارخون بالا دو نوع اوليه و ثانويه دارد.</a:t>
            </a:r>
          </a:p>
          <a:p>
            <a:pPr algn="justLow" rtl="1"/>
            <a:r>
              <a:rPr kumimoji="0" lang="fa-IR"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a:t>
            </a: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در نوع اوليه كه %95 بيماران فشارخوني را شامل مي شود علـت بـروز فـشارخون بالا مشخص نيست و عوامل خطري مانند سن بالا، جنس مرد، مصرف زياد نمك، چاقي، ديابت و سابقه خانوادگي در بروز آن دخالت دارند.</a:t>
            </a:r>
          </a:p>
          <a:p>
            <a:pPr marL="0" indent="0" algn="justLow" rtl="1">
              <a:buNone/>
            </a:pPr>
            <a:endPar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endParaRPr>
          </a:p>
          <a:p>
            <a:pPr algn="justLow" rtl="1"/>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در نوع ثانويه تقريباً علت تمام انواع فشارخون ثانويه، تغيير در ترشح هورمونهـا و يـا كـاركرد كليـه هـا اسـت. بيماريهاي زمينهاي مانند بيماريهـاي پارانـشيمي كليـه، آلدوسترونيـسم اوليـه، فئوكروموسـيتوم، كواركتاسـيون آئـورت و سندروم كوشينگ مهمترين عامل بروز فشارخون بالاي ثانويه هستند.</a:t>
            </a:r>
          </a:p>
          <a:p>
            <a:pPr marL="0" indent="0" algn="justLow" rtl="1">
              <a:buNone/>
            </a:pPr>
            <a:r>
              <a:rPr lang="fa-IR" sz="2200" dirty="0">
                <a:solidFill>
                  <a:srgbClr val="002060"/>
                </a:solidFill>
                <a:latin typeface="Century Gothic" panose="020B0502020202020204"/>
                <a:cs typeface="B Zar" panose="00000400000000000000" pitchFamily="2" charset="-78"/>
              </a:rPr>
              <a:t>    </a:t>
            </a:r>
            <a:r>
              <a:rPr kumimoji="0" lang="fa-IR" sz="2200" b="0" i="0" u="none" strike="noStrike" kern="1200" cap="none" spc="0" normalizeH="0" baseline="0" noProof="0" dirty="0">
                <a:ln>
                  <a:noFill/>
                </a:ln>
                <a:solidFill>
                  <a:srgbClr val="002060"/>
                </a:solidFill>
                <a:effectLst/>
                <a:uLnTx/>
                <a:uFillTx/>
                <a:latin typeface="Century Gothic" panose="020B0502020202020204"/>
                <a:ea typeface="+mn-ea"/>
                <a:cs typeface="B Zar" panose="00000400000000000000" pitchFamily="2" charset="-78"/>
              </a:rPr>
              <a:t> </a:t>
            </a:r>
            <a:r>
              <a:rPr kumimoji="0" lang="fa-IR" sz="2200" b="1" i="0" u="none" strike="noStrike" kern="1200" cap="none" spc="0" normalizeH="0" baseline="0" noProof="0" dirty="0">
                <a:ln>
                  <a:noFill/>
                </a:ln>
                <a:solidFill>
                  <a:srgbClr val="002060"/>
                </a:solidFill>
                <a:effectLst/>
                <a:uLnTx/>
                <a:uFillTx/>
                <a:latin typeface="Century Gothic" panose="020B0502020202020204"/>
                <a:ea typeface="+mn-ea"/>
                <a:cs typeface="B Zar" panose="00000400000000000000" pitchFamily="2" charset="-78"/>
              </a:rPr>
              <a:t>اين نوع فشارخون بالا با درمان به موقع بيمـاريهـاي زمينه اي، قابل برگشت به مقدار طبيعي است. </a:t>
            </a:r>
          </a:p>
          <a:p>
            <a:pPr marL="0" indent="0" algn="justLow" rtl="1">
              <a:buNone/>
            </a:pPr>
            <a:endParaRPr kumimoji="0" lang="fa-IR" sz="2200" b="1" i="0" u="none" strike="noStrike" kern="1200" cap="none" spc="0" normalizeH="0" baseline="0" noProof="0" dirty="0">
              <a:ln>
                <a:noFill/>
              </a:ln>
              <a:solidFill>
                <a:srgbClr val="002060"/>
              </a:solidFill>
              <a:effectLst/>
              <a:uLnTx/>
              <a:uFillTx/>
              <a:latin typeface="Century Gothic" panose="020B0502020202020204"/>
              <a:ea typeface="+mn-ea"/>
              <a:cs typeface="B Zar" panose="00000400000000000000" pitchFamily="2" charset="-78"/>
            </a:endParaRPr>
          </a:p>
          <a:p>
            <a:pPr marL="0" indent="0" algn="justLow" rtl="1">
              <a:buNone/>
            </a:pP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بايد به اين نكته توجه داشت كه عوامل متعددي مانند وراثت، محيط، حساسيت به نمك، سطح رنين پلاسما، ميزان حساسيت به انسولين و يونهايي مثل سديم، كلر، كلسيم و عـواملي مثـل نـژاد، اخـتلال چربـي خـون، سـيگار و الكـل نيـز ميتوانند بر فشارخون تاثير به سزايي داشته باشند</a:t>
            </a:r>
            <a:endParaRPr lang="en-US" sz="2400" dirty="0"/>
          </a:p>
        </p:txBody>
      </p:sp>
    </p:spTree>
    <p:extLst>
      <p:ext uri="{BB962C8B-B14F-4D97-AF65-F5344CB8AC3E}">
        <p14:creationId xmlns:p14="http://schemas.microsoft.com/office/powerpoint/2010/main" val="27547005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812EF-9BE6-0B91-6CA1-5D3B166C3EB3}"/>
              </a:ext>
            </a:extLst>
          </p:cNvPr>
          <p:cNvSpPr>
            <a:spLocks noGrp="1"/>
          </p:cNvSpPr>
          <p:nvPr>
            <p:ph type="title"/>
          </p:nvPr>
        </p:nvSpPr>
        <p:spPr>
          <a:xfrm>
            <a:off x="2589212" y="119013"/>
            <a:ext cx="8911687" cy="699593"/>
          </a:xfrm>
        </p:spPr>
        <p:txBody>
          <a:bodyPr>
            <a:normAutofit fontScale="90000"/>
          </a:bodyPr>
          <a:lstStyle/>
          <a:p>
            <a:pPr marL="342900" marR="0" lvl="0" indent="-342900" algn="r" defTabSz="457200" eaLnBrk="1" fontAlgn="auto" latinLnBrk="0" hangingPunct="1">
              <a:lnSpc>
                <a:spcPct val="100000"/>
              </a:lnSpc>
              <a:spcBef>
                <a:spcPts val="1000"/>
              </a:spcBef>
              <a:spcAft>
                <a:spcPts val="0"/>
              </a:spcAft>
              <a:tabLst/>
              <a:defRPr/>
            </a:pPr>
            <a:r>
              <a:rPr kumimoji="0" lang="fa-IR" sz="3200" b="1" i="0" u="none" strike="noStrike" kern="1200" cap="none" spc="0" normalizeH="0" baseline="0" noProof="0" dirty="0">
                <a:ln>
                  <a:noFill/>
                </a:ln>
                <a:solidFill>
                  <a:srgbClr val="193820"/>
                </a:solidFill>
                <a:effectLst/>
                <a:uLnTx/>
                <a:uFillTx/>
                <a:latin typeface="BTitr,Bold"/>
                <a:ea typeface="+mn-ea"/>
                <a:cs typeface="B Zar" panose="00000400000000000000" pitchFamily="2" charset="-78"/>
              </a:rPr>
              <a:t>راهنماي اندازه گيري فشارخون:</a:t>
            </a:r>
            <a:br>
              <a:rPr kumimoji="0" lang="fa-IR" sz="3200" b="1" i="0" u="none" strike="noStrike" kern="1200" cap="none" spc="0" normalizeH="0" baseline="0" noProof="0" dirty="0">
                <a:ln>
                  <a:noFill/>
                </a:ln>
                <a:solidFill>
                  <a:srgbClr val="193820"/>
                </a:solidFill>
                <a:effectLst/>
                <a:uLnTx/>
                <a:uFillTx/>
                <a:latin typeface="BTitr,Bold"/>
                <a:ea typeface="+mn-ea"/>
                <a:cs typeface="B Zar" panose="00000400000000000000" pitchFamily="2" charset="-78"/>
              </a:rPr>
            </a:br>
            <a:endParaRPr lang="en-US" sz="3200" dirty="0">
              <a:cs typeface="B Zar" panose="00000400000000000000" pitchFamily="2" charset="-78"/>
            </a:endParaRPr>
          </a:p>
        </p:txBody>
      </p:sp>
      <p:sp>
        <p:nvSpPr>
          <p:cNvPr id="3" name="Content Placeholder 2">
            <a:extLst>
              <a:ext uri="{FF2B5EF4-FFF2-40B4-BE49-F238E27FC236}">
                <a16:creationId xmlns:a16="http://schemas.microsoft.com/office/drawing/2014/main" id="{608EF91B-D82B-0034-CA79-6D77C6E164BC}"/>
              </a:ext>
            </a:extLst>
          </p:cNvPr>
          <p:cNvSpPr>
            <a:spLocks noGrp="1"/>
          </p:cNvSpPr>
          <p:nvPr>
            <p:ph idx="1"/>
          </p:nvPr>
        </p:nvSpPr>
        <p:spPr>
          <a:xfrm>
            <a:off x="931817" y="757646"/>
            <a:ext cx="10668000" cy="5153576"/>
          </a:xfrm>
        </p:spPr>
        <p:txBody>
          <a:bodyPr>
            <a:noAutofit/>
          </a:bodyPr>
          <a:lstStyle/>
          <a:p>
            <a:pPr marL="0" indent="0" algn="r" rtl="1">
              <a:buNone/>
            </a:pPr>
            <a:r>
              <a:rPr lang="fa-IR" sz="2000" b="1" i="0" u="none" strike="noStrike" baseline="0" dirty="0">
                <a:solidFill>
                  <a:srgbClr val="000000"/>
                </a:solidFill>
                <a:latin typeface="BNazanin"/>
                <a:cs typeface="B Zar" panose="00000400000000000000" pitchFamily="2" charset="-78"/>
              </a:rPr>
              <a:t>در اندازه گيري فشار خون بايد به نكات ذيل توجه نمود:</a:t>
            </a:r>
          </a:p>
          <a:p>
            <a:pPr algn="r" rtl="1">
              <a:lnSpc>
                <a:spcPct val="150000"/>
              </a:lnSpc>
            </a:pPr>
            <a:r>
              <a:rPr lang="fa-IR" sz="2400" b="0" i="0" u="none" strike="noStrike" baseline="0" dirty="0">
                <a:solidFill>
                  <a:srgbClr val="000000"/>
                </a:solidFill>
                <a:latin typeface="Symbol" panose="05050102010706020507" pitchFamily="18" charset="2"/>
                <a:cs typeface="B Zar" panose="00000400000000000000" pitchFamily="2" charset="-78"/>
              </a:rPr>
              <a:t> </a:t>
            </a:r>
            <a:r>
              <a:rPr lang="fa-IR" sz="2400" b="0" i="0" u="none" strike="noStrike" baseline="0" dirty="0">
                <a:solidFill>
                  <a:srgbClr val="000000"/>
                </a:solidFill>
                <a:latin typeface="BNazanin"/>
                <a:cs typeface="B Zar" panose="00000400000000000000" pitchFamily="2" charset="-78"/>
              </a:rPr>
              <a:t>اطاق معاينه بايد ساكت و داراي حرارت مناسب باشد.</a:t>
            </a:r>
          </a:p>
          <a:p>
            <a:pPr algn="justLow" rtl="1">
              <a:lnSpc>
                <a:spcPct val="150000"/>
              </a:lnSpc>
            </a:pPr>
            <a:r>
              <a:rPr lang="fa-IR" sz="2400" b="0" i="0" u="none" strike="noStrike" baseline="0" dirty="0">
                <a:solidFill>
                  <a:srgbClr val="000000"/>
                </a:solidFill>
                <a:latin typeface="Symbol" panose="05050102010706020507" pitchFamily="18" charset="2"/>
                <a:cs typeface="B Zar" panose="00000400000000000000" pitchFamily="2" charset="-78"/>
              </a:rPr>
              <a:t> </a:t>
            </a:r>
            <a:r>
              <a:rPr lang="fa-IR" sz="2400" b="0" i="0" u="none" strike="noStrike" baseline="0" dirty="0">
                <a:solidFill>
                  <a:srgbClr val="000000"/>
                </a:solidFill>
                <a:latin typeface="BNazanin"/>
                <a:cs typeface="B Zar" panose="00000400000000000000" pitchFamily="2" charset="-78"/>
              </a:rPr>
              <a:t>مانومتر بايد هم سطح چشم گيرنده فشارخون قرار گير د . دستگاه فشارسنج را نزديك بازويي كه مي خواهيد فشارخون را اندازه بگيريد، قرار دهيد. فاصله معاينه شونده با گيرنده فشارخون نبايد بيش از يك متر باشد.</a:t>
            </a:r>
          </a:p>
          <a:p>
            <a:pPr algn="justLow" rtl="1">
              <a:lnSpc>
                <a:spcPct val="150000"/>
              </a:lnSpc>
            </a:pPr>
            <a:r>
              <a:rPr lang="fa-IR" sz="2400" b="0" i="0" u="none" strike="noStrike" baseline="0" dirty="0">
                <a:solidFill>
                  <a:srgbClr val="000000"/>
                </a:solidFill>
                <a:latin typeface="Symbol" panose="05050102010706020507" pitchFamily="18" charset="2"/>
                <a:cs typeface="B Zar" panose="00000400000000000000" pitchFamily="2" charset="-78"/>
              </a:rPr>
              <a:t> </a:t>
            </a:r>
            <a:r>
              <a:rPr lang="fa-IR" sz="2400" b="0" i="0" u="none" strike="noStrike" baseline="0" dirty="0">
                <a:solidFill>
                  <a:srgbClr val="000000"/>
                </a:solidFill>
                <a:latin typeface="BNazanin"/>
                <a:cs typeface="B Zar" panose="00000400000000000000" pitchFamily="2" charset="-78"/>
              </a:rPr>
              <a:t>در انداز ه گيري فشارخون بين دست راست و چپ ممكن است اختلافي حد و د 20 - 10 ميلي متر جيوه وجود داشته باشد (معمولا فشار خون سيستول در دست راست ، حدود 10 ميلي متر جيوه بيشتر است ) و بايد فشارخوني كه بالا تراست در نظر بگيريد. بهتر است فشارخون از دست راست و در وضعيت نشسته اندازه گيري شود.</a:t>
            </a:r>
          </a:p>
        </p:txBody>
      </p:sp>
    </p:spTree>
    <p:extLst>
      <p:ext uri="{BB962C8B-B14F-4D97-AF65-F5344CB8AC3E}">
        <p14:creationId xmlns:p14="http://schemas.microsoft.com/office/powerpoint/2010/main" val="4871129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087C8-19A7-3FA2-266E-CF50906CB4B5}"/>
              </a:ext>
            </a:extLst>
          </p:cNvPr>
          <p:cNvSpPr>
            <a:spLocks noGrp="1"/>
          </p:cNvSpPr>
          <p:nvPr>
            <p:ph type="title"/>
          </p:nvPr>
        </p:nvSpPr>
        <p:spPr>
          <a:xfrm>
            <a:off x="1271451" y="306333"/>
            <a:ext cx="10920549" cy="764821"/>
          </a:xfrm>
        </p:spPr>
        <p:txBody>
          <a:bodyPr>
            <a:normAutofit fontScale="90000"/>
          </a:bodyPr>
          <a:lstStyle/>
          <a:p>
            <a:pPr marL="0" marR="0" lvl="0" indent="0" algn="ctr" defTabSz="457200" eaLnBrk="1" fontAlgn="auto" latinLnBrk="0" hangingPunct="1">
              <a:lnSpc>
                <a:spcPct val="100000"/>
              </a:lnSpc>
              <a:spcBef>
                <a:spcPts val="1000"/>
              </a:spcBef>
              <a:spcAft>
                <a:spcPts val="0"/>
              </a:spcAft>
              <a:tabLst/>
              <a:defRPr/>
            </a:pPr>
            <a:r>
              <a:rPr kumimoji="0" lang="fa-IR" sz="2400" b="1" i="0" u="none" strike="noStrike" kern="1200" cap="none" spc="0" normalizeH="0" baseline="0" noProof="0" dirty="0">
                <a:ln>
                  <a:noFill/>
                </a:ln>
                <a:solidFill>
                  <a:srgbClr val="000000"/>
                </a:solidFill>
                <a:effectLst/>
                <a:uLnTx/>
                <a:uFillTx/>
                <a:latin typeface="BNazanin"/>
                <a:ea typeface="+mn-ea"/>
                <a:cs typeface="B Zar" panose="00000400000000000000" pitchFamily="2" charset="-78"/>
              </a:rPr>
              <a:t>افرادي كه فشارخون آنها اندازه گيري مي شود، قبل از اندازه گيري بايد شرايط زير را رعايت كنند:</a:t>
            </a:r>
            <a:br>
              <a:rPr kumimoji="0" lang="fa-IR" sz="2400" b="0" i="0" u="none" strike="noStrike" kern="1200" cap="none" spc="0" normalizeH="0" baseline="0" noProof="0" dirty="0">
                <a:ln>
                  <a:noFill/>
                </a:ln>
                <a:solidFill>
                  <a:srgbClr val="000000"/>
                </a:solidFill>
                <a:effectLst/>
                <a:uLnTx/>
                <a:uFillTx/>
                <a:latin typeface="BNazanin"/>
                <a:ea typeface="+mn-ea"/>
                <a:cs typeface="B Zar" panose="00000400000000000000" pitchFamily="2" charset="-78"/>
              </a:rPr>
            </a:br>
            <a:endParaRPr lang="en-US" sz="2400" dirty="0"/>
          </a:p>
        </p:txBody>
      </p:sp>
      <p:sp>
        <p:nvSpPr>
          <p:cNvPr id="3" name="Content Placeholder 2">
            <a:extLst>
              <a:ext uri="{FF2B5EF4-FFF2-40B4-BE49-F238E27FC236}">
                <a16:creationId xmlns:a16="http://schemas.microsoft.com/office/drawing/2014/main" id="{63A188DF-7FE5-82FC-AD37-3B02E174CA8F}"/>
              </a:ext>
            </a:extLst>
          </p:cNvPr>
          <p:cNvSpPr>
            <a:spLocks noGrp="1"/>
          </p:cNvSpPr>
          <p:nvPr>
            <p:ph idx="1"/>
          </p:nvPr>
        </p:nvSpPr>
        <p:spPr>
          <a:xfrm>
            <a:off x="1201783" y="1480457"/>
            <a:ext cx="10659291" cy="4430765"/>
          </a:xfrm>
        </p:spPr>
        <p:txBody>
          <a:bodyPr/>
          <a:lstStyle/>
          <a:p>
            <a:pPr marL="342900" marR="0" lvl="0" indent="-342900" algn="r" defTabSz="457200" rtl="1" eaLnBrk="1" fontAlgn="auto" latinLnBrk="0" hangingPunct="1">
              <a:lnSpc>
                <a:spcPct val="100000"/>
              </a:lnSpc>
              <a:spcBef>
                <a:spcPts val="1000"/>
              </a:spcBef>
              <a:spcAft>
                <a:spcPts val="0"/>
              </a:spcAft>
              <a:buClr>
                <a:srgbClr val="A53010"/>
              </a:buClr>
              <a:buSzTx/>
              <a:buFont typeface="Wingdings 3" charset="2"/>
              <a:buChar char=""/>
              <a:tabLst/>
              <a:defRPr/>
            </a:pPr>
            <a:endParaRPr kumimoji="0" lang="fa-IR" sz="2000" b="0" i="0" u="none" strike="noStrike" kern="1200" cap="none" spc="0" normalizeH="0" baseline="0" noProof="0" dirty="0">
              <a:ln>
                <a:noFill/>
              </a:ln>
              <a:solidFill>
                <a:srgbClr val="000000"/>
              </a:solidFill>
              <a:effectLst/>
              <a:uLnTx/>
              <a:uFillTx/>
              <a:latin typeface="BNazanin"/>
              <a:ea typeface="+mn-ea"/>
              <a:cs typeface="B Zar" panose="00000400000000000000" pitchFamily="2" charset="-78"/>
            </a:endParaRPr>
          </a:p>
          <a:p>
            <a:pPr marL="342900" marR="0" lvl="0" indent="-342900" algn="r" defTabSz="457200" rtl="1" eaLnBrk="1" fontAlgn="auto" latinLnBrk="0" hangingPunct="1">
              <a:lnSpc>
                <a:spcPct val="15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srgbClr val="000000"/>
                </a:solidFill>
                <a:effectLst/>
                <a:uLnTx/>
                <a:uFillTx/>
                <a:latin typeface="BNazanin"/>
                <a:cs typeface="B Zar" panose="00000400000000000000" pitchFamily="2" charset="-78"/>
              </a:rPr>
              <a:t>بايد 30 دقيقه قبل از اندازه گيري فشار خون از مصرف كافئين (قهوه و چاي ) و الكل و مصرف محصولات دخاني</a:t>
            </a:r>
          </a:p>
          <a:p>
            <a:pPr marL="342900" marR="0" lvl="0" indent="-342900" algn="r" defTabSz="457200" rtl="1" eaLnBrk="1" fontAlgn="auto" latinLnBrk="0" hangingPunct="1">
              <a:lnSpc>
                <a:spcPct val="15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srgbClr val="000000"/>
                </a:solidFill>
                <a:effectLst/>
                <a:uLnTx/>
                <a:uFillTx/>
                <a:latin typeface="BNazanin"/>
                <a:cs typeface="B Zar" panose="00000400000000000000" pitchFamily="2" charset="-78"/>
              </a:rPr>
              <a:t>خودداري كنند و فعاليت بدني شديد نداشته با شند . در غير اينصورت فشار خون نبايد اندازه گيري شود. همه اين موارد روي مقاومت شريانچه ها اثر مي گذارند و افزايش غير واقعي فشارخون خواهيم داشت.</a:t>
            </a:r>
          </a:p>
          <a:p>
            <a:pPr marL="342900" marR="0" lvl="0" indent="-342900" algn="r" defTabSz="457200" rtl="1" eaLnBrk="1" fontAlgn="auto" latinLnBrk="0" hangingPunct="1">
              <a:lnSpc>
                <a:spcPct val="15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srgbClr val="000000"/>
                </a:solidFill>
                <a:effectLst/>
                <a:uLnTx/>
                <a:uFillTx/>
                <a:latin typeface="BNazanin"/>
                <a:cs typeface="B Zar" panose="00000400000000000000" pitchFamily="2" charset="-78"/>
              </a:rPr>
              <a:t>نبايد ناشتا باشند.</a:t>
            </a:r>
          </a:p>
          <a:p>
            <a:pPr marL="342900" marR="0" lvl="0" indent="-342900" algn="r" defTabSz="457200" rtl="1" eaLnBrk="1" fontAlgn="auto" latinLnBrk="0" hangingPunct="1">
              <a:lnSpc>
                <a:spcPct val="15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srgbClr val="000000"/>
                </a:solidFill>
                <a:effectLst/>
                <a:uLnTx/>
                <a:uFillTx/>
                <a:latin typeface="BNazanin"/>
                <a:cs typeface="B Zar" panose="00000400000000000000" pitchFamily="2" charset="-78"/>
              </a:rPr>
              <a:t>قبل از اندازه گيري فشارخون مثانه آنها خالي باشد.</a:t>
            </a:r>
          </a:p>
          <a:p>
            <a:pPr algn="r" rtl="1">
              <a:lnSpc>
                <a:spcPct val="150000"/>
              </a:lnSpc>
              <a:buClr>
                <a:srgbClr val="A53010"/>
              </a:buClr>
              <a:defRPr/>
            </a:pPr>
            <a:r>
              <a:rPr lang="fa-IR" sz="2400" dirty="0">
                <a:solidFill>
                  <a:srgbClr val="000000"/>
                </a:solidFill>
                <a:latin typeface="BNazanin"/>
                <a:cs typeface="B Zar" panose="00000400000000000000" pitchFamily="2" charset="-78"/>
              </a:rPr>
              <a:t>به مدت 5 دقيقه قبل از اندازه گيري فشارخون استراحت كنند و صحبت نكنند.</a:t>
            </a:r>
            <a:endParaRPr lang="en-US" sz="2400" dirty="0">
              <a:solidFill>
                <a:srgbClr val="000000"/>
              </a:solidFill>
              <a:latin typeface="BNazanin"/>
              <a:cs typeface="B Zar" panose="00000400000000000000" pitchFamily="2" charset="-78"/>
            </a:endParaRPr>
          </a:p>
          <a:p>
            <a:endParaRPr lang="en-US" dirty="0"/>
          </a:p>
        </p:txBody>
      </p:sp>
    </p:spTree>
    <p:extLst>
      <p:ext uri="{BB962C8B-B14F-4D97-AF65-F5344CB8AC3E}">
        <p14:creationId xmlns:p14="http://schemas.microsoft.com/office/powerpoint/2010/main" val="319580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AA3905-DCBC-FC6C-C666-050BD62F6B85}"/>
              </a:ext>
            </a:extLst>
          </p:cNvPr>
          <p:cNvSpPr>
            <a:spLocks noGrp="1"/>
          </p:cNvSpPr>
          <p:nvPr>
            <p:ph idx="1"/>
          </p:nvPr>
        </p:nvSpPr>
        <p:spPr>
          <a:xfrm>
            <a:off x="957943" y="-78377"/>
            <a:ext cx="10546669" cy="6936377"/>
          </a:xfrm>
        </p:spPr>
        <p:txBody>
          <a:bodyPr>
            <a:noAutofit/>
          </a:bodyPr>
          <a:lstStyle/>
          <a:p>
            <a:pPr algn="justLow" rtl="1">
              <a:lnSpc>
                <a:spcPct val="150000"/>
              </a:lnSpc>
            </a:pPr>
            <a:r>
              <a:rPr lang="fa-IR" sz="2000" b="0" i="0" u="none" strike="noStrike" baseline="0" dirty="0">
                <a:solidFill>
                  <a:schemeClr val="tx1"/>
                </a:solidFill>
                <a:latin typeface="BNazanin"/>
                <a:cs typeface="B Zar" panose="00000400000000000000" pitchFamily="2" charset="-78"/>
              </a:rPr>
              <a:t>براي اندازه گيري فشارخون لازم است پاهاي فرد داراي تكيه گاه باشد لذا بايد كف پا را روي زمين يا يك سطح محكم بگذارد، در يك وضعيت آرام و راحت بنشيند و پشت خود را تكيه دهد و دست ها و پاهايش را روي هم نگذارد/</a:t>
            </a:r>
          </a:p>
          <a:p>
            <a:pPr algn="justLow" rtl="1">
              <a:lnSpc>
                <a:spcPct val="150000"/>
              </a:lnSpc>
            </a:pPr>
            <a:r>
              <a:rPr lang="fa-IR" sz="2000" b="0" i="0" u="none" strike="noStrike" baseline="0" dirty="0">
                <a:solidFill>
                  <a:schemeClr val="tx1"/>
                </a:solidFill>
                <a:latin typeface="Symbol" panose="05050102010706020507" pitchFamily="18" charset="2"/>
                <a:cs typeface="B Zar" panose="00000400000000000000" pitchFamily="2" charset="-78"/>
              </a:rPr>
              <a:t> </a:t>
            </a:r>
            <a:r>
              <a:rPr lang="fa-IR" sz="2000" b="0" i="0" u="none" strike="noStrike" baseline="0" dirty="0">
                <a:solidFill>
                  <a:schemeClr val="tx1"/>
                </a:solidFill>
                <a:latin typeface="BNazanin"/>
                <a:cs typeface="B Zar" panose="00000400000000000000" pitchFamily="2" charset="-78"/>
              </a:rPr>
              <a:t>بازوي دست بيمار بايد طوري قرار گيرد كه تحت حمايت باشد (تكيه گاه داشته باشد ) و به طور افقي و همسطح قلب قرا ر گيرد .</a:t>
            </a:r>
          </a:p>
          <a:p>
            <a:pPr algn="justLow" rtl="1">
              <a:lnSpc>
                <a:spcPct val="150000"/>
              </a:lnSpc>
            </a:pPr>
            <a:r>
              <a:rPr lang="fa-IR" sz="2000" b="0" i="0" u="none" strike="noStrike" baseline="0" dirty="0">
                <a:solidFill>
                  <a:schemeClr val="tx1"/>
                </a:solidFill>
                <a:latin typeface="BNazanin"/>
                <a:cs typeface="B Zar" panose="00000400000000000000" pitchFamily="2" charset="-78"/>
              </a:rPr>
              <a:t>بازوي فرد را تا سطح قلب او بالا ببريد و به طور راحت روي ميز بگذاريد. دست فرد نبايد</a:t>
            </a:r>
            <a:r>
              <a:rPr lang="fa-IR" sz="2000" dirty="0">
                <a:solidFill>
                  <a:schemeClr val="tx1"/>
                </a:solidFill>
                <a:latin typeface="BNazanin"/>
                <a:cs typeface="B Zar" panose="00000400000000000000" pitchFamily="2" charset="-78"/>
              </a:rPr>
              <a:t> </a:t>
            </a:r>
            <a:r>
              <a:rPr lang="fa-IR" sz="2000" b="0" i="0" u="none" strike="noStrike" baseline="0" dirty="0">
                <a:solidFill>
                  <a:schemeClr val="tx1"/>
                </a:solidFill>
                <a:latin typeface="BNazanin"/>
                <a:cs typeface="B Zar" panose="00000400000000000000" pitchFamily="2" charset="-78"/>
              </a:rPr>
              <a:t>خم باشد و مشت نكند . دست او نبايد آويزان باشد چون باعث سفتي و انقباض عضلات دست و تغيير فشار هيدروستاتيك شده و فشارخون به طور كاذب بيشتر (گاهي تا 10 ميلي متر جيوه در فشار سيستول و دياستول) و اگر بالاتر از سطح قلب باشد فشارخون كمتر از مقدا ر واقعي (گاهي تا 10 ميلي متر جيوه در فشار سيستول و دياستولي 2 ميلي متر جيوه به ازاي هر 5/ 2 سانتيمتر) نشان داده مي شود. حتي اگر فرد روي تخت معاينه دراز بكشد و دست درسطح قلب نبا شد گاهي تا 5 ميلي متر جيوه در فشار دياستول تفاوت ايجاد مي كند.</a:t>
            </a:r>
          </a:p>
          <a:p>
            <a:pPr algn="justLow" rtl="1">
              <a:lnSpc>
                <a:spcPct val="150000"/>
              </a:lnSpc>
            </a:pPr>
            <a:r>
              <a:rPr lang="fa-IR" sz="2000" b="0" i="0" u="none" strike="noStrike" baseline="0" dirty="0">
                <a:solidFill>
                  <a:schemeClr val="tx1"/>
                </a:solidFill>
                <a:latin typeface="BNazanin"/>
                <a:cs typeface="B Zar" panose="00000400000000000000" pitchFamily="2" charset="-78"/>
              </a:rPr>
              <a:t> بازو چه در حالت ا ند ازه گيري نشسته، چه ايستاده و چه دراز كشيده بايد در سطح قلب باشد و تكيه گاه مناسب داشته باشد . در حالت دراز كشيده بهتر است يك بالش كوچك زير دست قرار گيرد تا هم سطح قلب شود .</a:t>
            </a:r>
          </a:p>
          <a:p>
            <a:pPr marL="0" indent="0" algn="justLow" rtl="1">
              <a:lnSpc>
                <a:spcPct val="150000"/>
              </a:lnSpc>
              <a:buNone/>
            </a:pPr>
            <a:r>
              <a:rPr lang="fa-IR" sz="2000" b="0" i="0" u="none" strike="noStrike" baseline="0" dirty="0">
                <a:solidFill>
                  <a:schemeClr val="tx1"/>
                </a:solidFill>
                <a:latin typeface="BNazanin"/>
                <a:cs typeface="B Zar" panose="00000400000000000000" pitchFamily="2" charset="-78"/>
              </a:rPr>
              <a:t> در حالت ايستاده مي توان با يك دست بازوي</a:t>
            </a:r>
            <a:r>
              <a:rPr lang="fa-IR" sz="2000" dirty="0">
                <a:solidFill>
                  <a:schemeClr val="tx1"/>
                </a:solidFill>
                <a:latin typeface="BNazanin"/>
                <a:cs typeface="B Zar" panose="00000400000000000000" pitchFamily="2" charset="-78"/>
              </a:rPr>
              <a:t> </a:t>
            </a:r>
            <a:r>
              <a:rPr lang="fa-IR" sz="2000" b="0" i="0" u="none" strike="noStrike" baseline="0" dirty="0">
                <a:solidFill>
                  <a:schemeClr val="tx1"/>
                </a:solidFill>
                <a:latin typeface="BNazanin"/>
                <a:cs typeface="B Zar" panose="00000400000000000000" pitchFamily="2" charset="-78"/>
              </a:rPr>
              <a:t>دست فرد معاينه شونده را گرفت تا براي او تكيه گاه ايجاد كنيد . نبايد از خود فرد براي ايجاد تكيه گاه دست او كمك بگيريد.</a:t>
            </a:r>
          </a:p>
          <a:p>
            <a:pPr algn="justLow" rtl="1">
              <a:lnSpc>
                <a:spcPct val="150000"/>
              </a:lnSpc>
            </a:pPr>
            <a:r>
              <a:rPr lang="fa-IR" sz="2000" b="0" i="0" u="none" strike="noStrike" baseline="0" dirty="0">
                <a:solidFill>
                  <a:schemeClr val="tx1"/>
                </a:solidFill>
                <a:latin typeface="BNazanin"/>
                <a:cs typeface="B Zar" panose="00000400000000000000" pitchFamily="2" charset="-78"/>
              </a:rPr>
              <a:t> در استفاده از دستگاه هاي ديجيتالي مچي يا انگشتي نيز دست بايد هم سطح قلب قرار گيرد.</a:t>
            </a:r>
            <a:endParaRPr lang="en-US" sz="2000" dirty="0">
              <a:solidFill>
                <a:schemeClr val="tx1"/>
              </a:solidFill>
              <a:cs typeface="B Zar" panose="00000400000000000000" pitchFamily="2" charset="-78"/>
            </a:endParaRPr>
          </a:p>
        </p:txBody>
      </p:sp>
    </p:spTree>
    <p:extLst>
      <p:ext uri="{BB962C8B-B14F-4D97-AF65-F5344CB8AC3E}">
        <p14:creationId xmlns:p14="http://schemas.microsoft.com/office/powerpoint/2010/main" val="25526482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1DE2C74-09DA-F5B2-F64B-89ABEFD24D24}"/>
              </a:ext>
            </a:extLst>
          </p:cNvPr>
          <p:cNvPicPr>
            <a:picLocks noGrp="1" noChangeAspect="1"/>
          </p:cNvPicPr>
          <p:nvPr>
            <p:ph idx="1"/>
          </p:nvPr>
        </p:nvPicPr>
        <p:blipFill>
          <a:blip r:embed="rId2"/>
          <a:stretch>
            <a:fillRect/>
          </a:stretch>
        </p:blipFill>
        <p:spPr>
          <a:xfrm>
            <a:off x="5826034" y="2699657"/>
            <a:ext cx="3152503" cy="2253343"/>
          </a:xfrm>
        </p:spPr>
      </p:pic>
      <p:pic>
        <p:nvPicPr>
          <p:cNvPr id="7" name="Picture 6">
            <a:extLst>
              <a:ext uri="{FF2B5EF4-FFF2-40B4-BE49-F238E27FC236}">
                <a16:creationId xmlns:a16="http://schemas.microsoft.com/office/drawing/2014/main" id="{6E23BF17-093F-F49B-0C8C-7DA2617B098B}"/>
              </a:ext>
            </a:extLst>
          </p:cNvPr>
          <p:cNvPicPr>
            <a:picLocks noChangeAspect="1"/>
          </p:cNvPicPr>
          <p:nvPr/>
        </p:nvPicPr>
        <p:blipFill>
          <a:blip r:embed="rId3"/>
          <a:stretch>
            <a:fillRect/>
          </a:stretch>
        </p:blipFill>
        <p:spPr>
          <a:xfrm>
            <a:off x="4014651" y="545065"/>
            <a:ext cx="2545976" cy="1535502"/>
          </a:xfrm>
          <a:prstGeom prst="rect">
            <a:avLst/>
          </a:prstGeom>
        </p:spPr>
      </p:pic>
      <p:pic>
        <p:nvPicPr>
          <p:cNvPr id="9" name="Picture 8">
            <a:extLst>
              <a:ext uri="{FF2B5EF4-FFF2-40B4-BE49-F238E27FC236}">
                <a16:creationId xmlns:a16="http://schemas.microsoft.com/office/drawing/2014/main" id="{4509A2A8-CEC7-4396-5965-39FE413F757D}"/>
              </a:ext>
            </a:extLst>
          </p:cNvPr>
          <p:cNvPicPr>
            <a:picLocks noChangeAspect="1"/>
          </p:cNvPicPr>
          <p:nvPr/>
        </p:nvPicPr>
        <p:blipFill>
          <a:blip r:embed="rId4"/>
          <a:stretch>
            <a:fillRect/>
          </a:stretch>
        </p:blipFill>
        <p:spPr>
          <a:xfrm>
            <a:off x="2432252" y="3683726"/>
            <a:ext cx="2259106" cy="1595887"/>
          </a:xfrm>
          <a:prstGeom prst="rect">
            <a:avLst/>
          </a:prstGeom>
        </p:spPr>
      </p:pic>
    </p:spTree>
    <p:extLst>
      <p:ext uri="{BB962C8B-B14F-4D97-AF65-F5344CB8AC3E}">
        <p14:creationId xmlns:p14="http://schemas.microsoft.com/office/powerpoint/2010/main" val="25169220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8655D6-D2AF-CDEA-E65B-BD2A7471ADC1}"/>
              </a:ext>
            </a:extLst>
          </p:cNvPr>
          <p:cNvSpPr>
            <a:spLocks noGrp="1"/>
          </p:cNvSpPr>
          <p:nvPr>
            <p:ph idx="1"/>
          </p:nvPr>
        </p:nvSpPr>
        <p:spPr>
          <a:xfrm>
            <a:off x="1236617" y="470263"/>
            <a:ext cx="10267995" cy="5913120"/>
          </a:xfrm>
        </p:spPr>
        <p:txBody>
          <a:bodyPr>
            <a:normAutofit/>
          </a:bodyPr>
          <a:lstStyle/>
          <a:p>
            <a:pPr algn="r" rtl="1">
              <a:lnSpc>
                <a:spcPct val="150000"/>
              </a:lnSpc>
            </a:pPr>
            <a:endParaRPr lang="fa-IR" sz="2400" b="0" i="0" u="none" strike="noStrike" baseline="0" dirty="0">
              <a:solidFill>
                <a:schemeClr val="tx1"/>
              </a:solidFill>
              <a:latin typeface="BNazanin"/>
              <a:cs typeface="B Zar" panose="00000400000000000000" pitchFamily="2" charset="-78"/>
            </a:endParaRPr>
          </a:p>
          <a:p>
            <a:pPr algn="r" rtl="1">
              <a:lnSpc>
                <a:spcPct val="150000"/>
              </a:lnSpc>
            </a:pPr>
            <a:r>
              <a:rPr lang="fa-IR" sz="2400" b="0" i="0" u="none" strike="noStrike" baseline="0" dirty="0">
                <a:solidFill>
                  <a:schemeClr val="tx1"/>
                </a:solidFill>
                <a:latin typeface="BNazanin"/>
                <a:cs typeface="B Zar" panose="00000400000000000000" pitchFamily="2" charset="-78"/>
              </a:rPr>
              <a:t>از گفتگوهاي مهيج و شوخي با فرد معاينه شونده، بايد خودداري شود.</a:t>
            </a:r>
          </a:p>
          <a:p>
            <a:pPr algn="justLow" rtl="1">
              <a:lnSpc>
                <a:spcPct val="150000"/>
              </a:lnSpc>
            </a:pPr>
            <a:r>
              <a:rPr lang="fa-IR" sz="2400" b="0" i="0" u="none" strike="noStrike" baseline="0" dirty="0">
                <a:solidFill>
                  <a:schemeClr val="tx1"/>
                </a:solidFill>
                <a:latin typeface="BNazanin"/>
                <a:cs typeface="B Zar" panose="00000400000000000000" pitchFamily="2" charset="-78"/>
              </a:rPr>
              <a:t>در حين انداز ه گيري فرد بايد آرام و بي حركت بنشيند و ساكت باشد و گيرنده فشارخون نيز بايد ساكت باشد  در غيراين صورت در اثر استرس و هيجان ناشي از اين شرايط، ممكن است فشارخون فرد افزايش يابد.</a:t>
            </a:r>
          </a:p>
          <a:p>
            <a:pPr algn="r" rtl="1">
              <a:lnSpc>
                <a:spcPct val="150000"/>
              </a:lnSpc>
            </a:pPr>
            <a:r>
              <a:rPr lang="fa-IR" sz="2400" b="0" i="0" u="none" strike="noStrike" baseline="0" dirty="0">
                <a:solidFill>
                  <a:schemeClr val="tx1"/>
                </a:solidFill>
                <a:latin typeface="BNazanin"/>
                <a:cs typeface="B Zar" panose="00000400000000000000" pitchFamily="2" charset="-78"/>
              </a:rPr>
              <a:t>بازويي كه فشار خون در آن اندازه گيري مي شود بايد تا شانه لخت باشد و اگر آستين لباس بالا زده مي شود بايستي نازك و به اندازه كافي گشاد باشد تا روي بازو فشار نياورد و مانع جريان خون و نيز مانع قرارگرفت تصحيح با زوبند روي بازو نشود </a:t>
            </a:r>
          </a:p>
          <a:p>
            <a:pPr algn="r" rtl="1">
              <a:lnSpc>
                <a:spcPct val="150000"/>
              </a:lnSpc>
            </a:pPr>
            <a:r>
              <a:rPr lang="fa-IR" sz="2400" b="0" i="0" u="none" strike="noStrike" baseline="0" dirty="0">
                <a:solidFill>
                  <a:schemeClr val="tx1"/>
                </a:solidFill>
                <a:latin typeface="BNazanin"/>
                <a:cs typeface="B Zar" panose="00000400000000000000" pitchFamily="2" charset="-78"/>
              </a:rPr>
              <a:t>اگر آستين لباس تنگ است بهتر است فرد لباس خود را در آورد آستين تنگ باعث مي شود مقدار فشارخون كمتر از مقدار واقعي خوانده شود</a:t>
            </a:r>
            <a:endParaRPr lang="en-US" sz="2400" dirty="0">
              <a:solidFill>
                <a:schemeClr val="tx1"/>
              </a:solidFill>
              <a:cs typeface="B Zar" panose="00000400000000000000" pitchFamily="2" charset="-78"/>
            </a:endParaRPr>
          </a:p>
        </p:txBody>
      </p:sp>
    </p:spTree>
    <p:extLst>
      <p:ext uri="{BB962C8B-B14F-4D97-AF65-F5344CB8AC3E}">
        <p14:creationId xmlns:p14="http://schemas.microsoft.com/office/powerpoint/2010/main" val="1994899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70EB2-AF1C-F21E-1C50-CB5BF60841FF}"/>
              </a:ext>
            </a:extLst>
          </p:cNvPr>
          <p:cNvSpPr>
            <a:spLocks noGrp="1"/>
          </p:cNvSpPr>
          <p:nvPr>
            <p:ph type="title"/>
          </p:nvPr>
        </p:nvSpPr>
        <p:spPr/>
        <p:txBody>
          <a:bodyPr/>
          <a:lstStyle/>
          <a:p>
            <a:pPr marL="342900" lvl="0" indent="-342900" algn="r">
              <a:spcBef>
                <a:spcPts val="1000"/>
              </a:spcBef>
              <a:defRPr/>
            </a:pPr>
            <a:r>
              <a:rPr lang="fa-IR" sz="2400" b="1" dirty="0">
                <a:solidFill>
                  <a:prstClr val="black">
                    <a:lumMod val="75000"/>
                    <a:lumOff val="25000"/>
                  </a:prstClr>
                </a:solidFill>
                <a:latin typeface="BNazanin,Bold"/>
                <a:ea typeface="+mn-ea"/>
                <a:cs typeface="B Zar" panose="00000400000000000000" pitchFamily="2" charset="-78"/>
              </a:rPr>
              <a:t>بستن </a:t>
            </a:r>
            <a:r>
              <a:rPr kumimoji="0" lang="fa-IR" sz="2400" b="1" i="0" u="none" strike="noStrike" kern="1200" cap="none" spc="0" normalizeH="0" baseline="0" noProof="0" dirty="0">
                <a:ln>
                  <a:noFill/>
                </a:ln>
                <a:solidFill>
                  <a:prstClr val="black">
                    <a:lumMod val="75000"/>
                    <a:lumOff val="25000"/>
                  </a:prstClr>
                </a:solidFill>
                <a:effectLst/>
                <a:uLnTx/>
                <a:uFillTx/>
                <a:latin typeface="BNazanin,Bold"/>
                <a:ea typeface="+mn-ea"/>
                <a:cs typeface="B Zar" panose="00000400000000000000" pitchFamily="2" charset="-78"/>
              </a:rPr>
              <a:t>بازوبند:</a:t>
            </a:r>
            <a:br>
              <a:rPr kumimoji="0" lang="fa-IR" sz="1800" b="1" i="0" u="none" strike="noStrike" kern="1200" cap="none" spc="0" normalizeH="0" baseline="0" noProof="0" dirty="0">
                <a:ln>
                  <a:noFill/>
                </a:ln>
                <a:solidFill>
                  <a:prstClr val="black">
                    <a:lumMod val="75000"/>
                    <a:lumOff val="25000"/>
                  </a:prstClr>
                </a:solidFill>
                <a:effectLst/>
                <a:uLnTx/>
                <a:uFillTx/>
                <a:latin typeface="BNazanin,Bold"/>
                <a:ea typeface="+mn-ea"/>
                <a:cs typeface="Tahoma" panose="020B0604030504040204" pitchFamily="34" charset="0"/>
              </a:rPr>
            </a:br>
            <a:endParaRPr lang="en-US" dirty="0"/>
          </a:p>
        </p:txBody>
      </p:sp>
      <p:sp>
        <p:nvSpPr>
          <p:cNvPr id="3" name="Content Placeholder 2">
            <a:extLst>
              <a:ext uri="{FF2B5EF4-FFF2-40B4-BE49-F238E27FC236}">
                <a16:creationId xmlns:a16="http://schemas.microsoft.com/office/drawing/2014/main" id="{5C05F8B5-66E0-B1ED-E006-89E1380DBE61}"/>
              </a:ext>
            </a:extLst>
          </p:cNvPr>
          <p:cNvSpPr>
            <a:spLocks noGrp="1"/>
          </p:cNvSpPr>
          <p:nvPr>
            <p:ph idx="1"/>
          </p:nvPr>
        </p:nvSpPr>
        <p:spPr>
          <a:xfrm>
            <a:off x="1471749" y="1628503"/>
            <a:ext cx="9815149" cy="3777622"/>
          </a:xfrm>
        </p:spPr>
        <p:txBody>
          <a:bodyPr>
            <a:normAutofit/>
          </a:bodyPr>
          <a:lstStyle/>
          <a:p>
            <a:pPr algn="justLow" rtl="1"/>
            <a:r>
              <a:rPr lang="fa-IR" sz="2800" b="0" i="0" u="none" strike="noStrike" baseline="0" dirty="0">
                <a:latin typeface="BNazanin"/>
                <a:cs typeface="B Zar" panose="00000400000000000000" pitchFamily="2" charset="-78"/>
              </a:rPr>
              <a:t>يك خطاي مهم در اند ازه گيري فشارخون استفاده از بازوبند نامتناسب است . اگر بازوبند كوچك باشد باعث مي شود مقدا ر فشارخون زيادتر از مقدار واقعي (از 2/ 3 تا 12 ميلي متر جيوه در فشار سيستول و 4/ 2 تا 8 ميلي متر جيوه در فشاردياستول)</a:t>
            </a:r>
          </a:p>
          <a:p>
            <a:pPr marL="0" indent="0" algn="justLow" rtl="1">
              <a:buNone/>
            </a:pPr>
            <a:endParaRPr lang="fa-IR" sz="2800" b="0" i="0" u="none" strike="noStrike" baseline="0" dirty="0">
              <a:latin typeface="BNazanin"/>
              <a:cs typeface="B Zar" panose="00000400000000000000" pitchFamily="2" charset="-78"/>
            </a:endParaRPr>
          </a:p>
          <a:p>
            <a:pPr algn="justLow" rtl="1"/>
            <a:r>
              <a:rPr lang="fa-IR" sz="2800" b="0" i="0" u="none" strike="noStrike" baseline="0" dirty="0">
                <a:latin typeface="BNazanin"/>
                <a:cs typeface="B Zar" panose="00000400000000000000" pitchFamily="2" charset="-78"/>
              </a:rPr>
              <a:t>و اگر بازوبند بزرگ باشد مقدار فشارخون كمتر از مقدار واقعي ( 10 تا 30 ميلي متر جيوه) نشان داده شود.</a:t>
            </a:r>
            <a:endParaRPr lang="en-US" sz="2800" dirty="0">
              <a:cs typeface="B Zar" panose="00000400000000000000" pitchFamily="2" charset="-78"/>
            </a:endParaRPr>
          </a:p>
        </p:txBody>
      </p:sp>
    </p:spTree>
    <p:extLst>
      <p:ext uri="{BB962C8B-B14F-4D97-AF65-F5344CB8AC3E}">
        <p14:creationId xmlns:p14="http://schemas.microsoft.com/office/powerpoint/2010/main" val="27770235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995A5-985D-631A-EB1B-D2C9F70DB4F9}"/>
              </a:ext>
            </a:extLst>
          </p:cNvPr>
          <p:cNvSpPr>
            <a:spLocks noGrp="1"/>
          </p:cNvSpPr>
          <p:nvPr>
            <p:ph type="title"/>
          </p:nvPr>
        </p:nvSpPr>
        <p:spPr>
          <a:xfrm>
            <a:off x="2601634" y="406395"/>
            <a:ext cx="8318915" cy="699593"/>
          </a:xfrm>
        </p:spPr>
        <p:txBody>
          <a:bodyPr>
            <a:normAutofit fontScale="90000"/>
          </a:bodyPr>
          <a:lstStyle/>
          <a:p>
            <a:pPr marL="342900" marR="0" lvl="0" indent="-342900" algn="r" defTabSz="457200" eaLnBrk="1" fontAlgn="auto" latinLnBrk="0" hangingPunct="1">
              <a:lnSpc>
                <a:spcPct val="100000"/>
              </a:lnSpc>
              <a:spcBef>
                <a:spcPts val="1000"/>
              </a:spcBef>
              <a:spcAft>
                <a:spcPts val="0"/>
              </a:spcAft>
              <a:tabLst/>
              <a:defRPr/>
            </a:pPr>
            <a:r>
              <a:rPr kumimoji="0" lang="fa-IR" sz="2400" b="1" i="0" u="none" strike="noStrike" kern="1200" cap="none" spc="0" normalizeH="0" baseline="0" noProof="0" dirty="0">
                <a:ln>
                  <a:noFill/>
                </a:ln>
                <a:solidFill>
                  <a:prstClr val="black">
                    <a:lumMod val="75000"/>
                    <a:lumOff val="25000"/>
                  </a:prstClr>
                </a:solidFill>
                <a:effectLst/>
                <a:uLnTx/>
                <a:uFillTx/>
                <a:latin typeface="BNazanin,Bold"/>
                <a:ea typeface="+mn-ea"/>
                <a:cs typeface="B Zar" panose="00000400000000000000" pitchFamily="2" charset="-78"/>
              </a:rPr>
              <a:t>محل قرار گرفتن بازوبند:</a:t>
            </a:r>
            <a:br>
              <a:rPr kumimoji="0" lang="fa-IR" sz="1500" b="1" i="0" u="none" strike="noStrike" kern="1200" cap="none" spc="0" normalizeH="0" baseline="0" noProof="0" dirty="0">
                <a:ln>
                  <a:noFill/>
                </a:ln>
                <a:solidFill>
                  <a:prstClr val="black">
                    <a:lumMod val="75000"/>
                    <a:lumOff val="25000"/>
                  </a:prstClr>
                </a:solidFill>
                <a:effectLst/>
                <a:uLnTx/>
                <a:uFillTx/>
                <a:latin typeface="BNazanin,Bold"/>
                <a:ea typeface="+mn-ea"/>
                <a:cs typeface="Tahoma" panose="020B0604030504040204" pitchFamily="34" charset="0"/>
              </a:rPr>
            </a:br>
            <a:endParaRPr lang="en-US" dirty="0"/>
          </a:p>
        </p:txBody>
      </p:sp>
      <p:sp>
        <p:nvSpPr>
          <p:cNvPr id="3" name="Content Placeholder 2">
            <a:extLst>
              <a:ext uri="{FF2B5EF4-FFF2-40B4-BE49-F238E27FC236}">
                <a16:creationId xmlns:a16="http://schemas.microsoft.com/office/drawing/2014/main" id="{5E600B1C-A945-0BEF-B008-C97C45B43425}"/>
              </a:ext>
            </a:extLst>
          </p:cNvPr>
          <p:cNvSpPr>
            <a:spLocks noGrp="1"/>
          </p:cNvSpPr>
          <p:nvPr>
            <p:ph idx="1"/>
          </p:nvPr>
        </p:nvSpPr>
        <p:spPr>
          <a:xfrm>
            <a:off x="1227909" y="1663337"/>
            <a:ext cx="10276703" cy="4247885"/>
          </a:xfrm>
        </p:spPr>
        <p:txBody>
          <a:bodyPr>
            <a:normAutofit fontScale="92500" lnSpcReduction="20000"/>
          </a:bodyPr>
          <a:lstStyle/>
          <a:p>
            <a:pPr algn="justLow" rtl="1">
              <a:lnSpc>
                <a:spcPct val="160000"/>
              </a:lnSpc>
            </a:pPr>
            <a:r>
              <a:rPr lang="fa-IR" sz="2400" b="0" i="0" u="none" strike="noStrike" baseline="0" dirty="0">
                <a:solidFill>
                  <a:schemeClr val="tx1"/>
                </a:solidFill>
                <a:latin typeface="BNazanin"/>
                <a:cs typeface="B Zar" panose="00000400000000000000" pitchFamily="2" charset="-78"/>
              </a:rPr>
              <a:t>اگر از قبل هوايي درون بازوبند باشد، با باز كردن پيچ تنظيم هواي پمپ دستگاه، هوا را خا لي كنيد. بازوبند را بايد روي بازوي لخت فرد حدود 2 تا 3 سانتيمتر بالاتر از چين آ رنج (گودي بين ساعد و بازو ) طوري بپيچيد كه فضاي كافي براي اينكه بتوانيد يك انگشت زير بازوبند قرار دهيد، داشته باشد. لوله ها نبايد گره يا پيچ بخورند يا در زير بازوبند گير كنند</a:t>
            </a:r>
          </a:p>
          <a:p>
            <a:pPr marL="0" indent="0" algn="justLow" rtl="1">
              <a:lnSpc>
                <a:spcPct val="160000"/>
              </a:lnSpc>
              <a:buNone/>
            </a:pPr>
            <a:endParaRPr lang="fa-IR" sz="2400" b="0" i="0" u="none" strike="noStrike" baseline="0" dirty="0">
              <a:solidFill>
                <a:schemeClr val="tx1"/>
              </a:solidFill>
              <a:latin typeface="BNazanin"/>
              <a:cs typeface="B Zar" panose="00000400000000000000" pitchFamily="2" charset="-78"/>
            </a:endParaRPr>
          </a:p>
          <a:p>
            <a:pPr algn="justLow" rtl="1">
              <a:lnSpc>
                <a:spcPct val="160000"/>
              </a:lnSpc>
            </a:pPr>
            <a:r>
              <a:rPr lang="fa-IR" sz="2400" b="0" i="0" u="none" strike="noStrike" baseline="0" dirty="0">
                <a:solidFill>
                  <a:schemeClr val="tx1"/>
                </a:solidFill>
                <a:latin typeface="BNazanin"/>
                <a:cs typeface="B Zar" panose="00000400000000000000" pitchFamily="2" charset="-78"/>
              </a:rPr>
              <a:t>لوله هاي لاستيكي كه از كيسه هواي لاستيكي خارج مي شوند، معمولاً بايد به سمت پايين دست قرار گيرند، اما مي توان بازوبند را طوري بست كه لو له هاي لاستيكي در بالاي بازوبند قرار گيرد يا در صورتي كه انداز ه كيسه هواي لاستيكي مناسب</a:t>
            </a:r>
            <a:r>
              <a:rPr lang="fa-IR" sz="2400" dirty="0">
                <a:solidFill>
                  <a:schemeClr val="tx1"/>
                </a:solidFill>
                <a:latin typeface="BNazanin"/>
                <a:cs typeface="B Zar" panose="00000400000000000000" pitchFamily="2" charset="-78"/>
              </a:rPr>
              <a:t> </a:t>
            </a:r>
            <a:r>
              <a:rPr lang="fa-IR" sz="2400" b="0" i="0" u="none" strike="noStrike" baseline="0" dirty="0">
                <a:solidFill>
                  <a:schemeClr val="tx1"/>
                </a:solidFill>
                <a:latin typeface="BNazanin"/>
                <a:cs typeface="B Zar" panose="00000400000000000000" pitchFamily="2" charset="-78"/>
              </a:rPr>
              <a:t>دور بازو باشد،كاملاً با چرخش كيسه لاستيكي لو له ها در پشت بازو قرار گيرند، در نتيجه گذاشتن گوشي در گودي آرنج راحت تر انجام مي شود. </a:t>
            </a:r>
            <a:endParaRPr lang="en-US" sz="2400" dirty="0">
              <a:solidFill>
                <a:schemeClr val="tx1"/>
              </a:solidFill>
              <a:cs typeface="B Zar" panose="00000400000000000000" pitchFamily="2" charset="-78"/>
            </a:endParaRPr>
          </a:p>
        </p:txBody>
      </p:sp>
      <p:pic>
        <p:nvPicPr>
          <p:cNvPr id="5" name="Picture 4">
            <a:extLst>
              <a:ext uri="{FF2B5EF4-FFF2-40B4-BE49-F238E27FC236}">
                <a16:creationId xmlns:a16="http://schemas.microsoft.com/office/drawing/2014/main" id="{BB20A2FA-D2E5-97E2-B340-DC63CF7F225E}"/>
              </a:ext>
            </a:extLst>
          </p:cNvPr>
          <p:cNvPicPr>
            <a:picLocks noChangeAspect="1"/>
          </p:cNvPicPr>
          <p:nvPr/>
        </p:nvPicPr>
        <p:blipFill>
          <a:blip r:embed="rId2"/>
          <a:stretch>
            <a:fillRect/>
          </a:stretch>
        </p:blipFill>
        <p:spPr>
          <a:xfrm>
            <a:off x="2342093" y="93329"/>
            <a:ext cx="2474259" cy="1570008"/>
          </a:xfrm>
          <a:prstGeom prst="rect">
            <a:avLst/>
          </a:prstGeom>
        </p:spPr>
      </p:pic>
    </p:spTree>
    <p:extLst>
      <p:ext uri="{BB962C8B-B14F-4D97-AF65-F5344CB8AC3E}">
        <p14:creationId xmlns:p14="http://schemas.microsoft.com/office/powerpoint/2010/main" val="34721144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19BD6-3773-6451-6A15-9B4A9C157676}"/>
              </a:ext>
            </a:extLst>
          </p:cNvPr>
          <p:cNvSpPr>
            <a:spLocks noGrp="1"/>
          </p:cNvSpPr>
          <p:nvPr>
            <p:ph type="title"/>
          </p:nvPr>
        </p:nvSpPr>
        <p:spPr/>
        <p:txBody>
          <a:bodyPr>
            <a:normAutofit/>
          </a:bodyPr>
          <a:lstStyle/>
          <a:p>
            <a:pPr marL="342900" marR="0" lvl="0" indent="-342900" algn="r" defTabSz="457200" eaLnBrk="1" fontAlgn="auto" latinLnBrk="0" hangingPunct="1">
              <a:lnSpc>
                <a:spcPct val="100000"/>
              </a:lnSpc>
              <a:spcBef>
                <a:spcPts val="1000"/>
              </a:spcBef>
              <a:spcAft>
                <a:spcPts val="0"/>
              </a:spcAft>
              <a:tabLst/>
              <a:defRPr/>
            </a:pPr>
            <a:r>
              <a:rPr kumimoji="0" lang="fa-IR" sz="2400" b="1" i="0" u="none" strike="noStrike" kern="1200" cap="none" spc="0" normalizeH="0" baseline="0" noProof="0" dirty="0">
                <a:ln>
                  <a:noFill/>
                </a:ln>
                <a:solidFill>
                  <a:prstClr val="black">
                    <a:lumMod val="75000"/>
                    <a:lumOff val="25000"/>
                  </a:prstClr>
                </a:solidFill>
                <a:effectLst/>
                <a:uLnTx/>
                <a:uFillTx/>
                <a:latin typeface="BNazanin,Bold"/>
                <a:ea typeface="+mn-ea"/>
                <a:cs typeface="B Zar" panose="00000400000000000000" pitchFamily="2" charset="-78"/>
              </a:rPr>
              <a:t>برآورد مقدار فشارخون از طريق نبض (روش لمسي):</a:t>
            </a:r>
            <a:br>
              <a:rPr kumimoji="0" lang="fa-IR" sz="2400" b="1" i="0" u="none" strike="noStrike" kern="1200" cap="none" spc="0" normalizeH="0" baseline="0" noProof="0" dirty="0">
                <a:ln>
                  <a:noFill/>
                </a:ln>
                <a:solidFill>
                  <a:prstClr val="black">
                    <a:lumMod val="75000"/>
                    <a:lumOff val="25000"/>
                  </a:prstClr>
                </a:solidFill>
                <a:effectLst/>
                <a:uLnTx/>
                <a:uFillTx/>
                <a:latin typeface="BNazanin,Bold"/>
                <a:ea typeface="+mn-ea"/>
                <a:cs typeface="B Zar" panose="00000400000000000000" pitchFamily="2" charset="-78"/>
              </a:rPr>
            </a:br>
            <a:endParaRPr lang="en-US" sz="2400" b="1" dirty="0">
              <a:cs typeface="B Zar" panose="00000400000000000000" pitchFamily="2" charset="-78"/>
            </a:endParaRPr>
          </a:p>
        </p:txBody>
      </p:sp>
      <p:sp>
        <p:nvSpPr>
          <p:cNvPr id="3" name="Content Placeholder 2">
            <a:extLst>
              <a:ext uri="{FF2B5EF4-FFF2-40B4-BE49-F238E27FC236}">
                <a16:creationId xmlns:a16="http://schemas.microsoft.com/office/drawing/2014/main" id="{F3731552-660F-20E8-D03C-0229559F9EEA}"/>
              </a:ext>
            </a:extLst>
          </p:cNvPr>
          <p:cNvSpPr>
            <a:spLocks noGrp="1"/>
          </p:cNvSpPr>
          <p:nvPr>
            <p:ph idx="1"/>
          </p:nvPr>
        </p:nvSpPr>
        <p:spPr>
          <a:xfrm>
            <a:off x="862149" y="1264554"/>
            <a:ext cx="10642463" cy="5345251"/>
          </a:xfrm>
        </p:spPr>
        <p:txBody>
          <a:bodyPr>
            <a:noAutofit/>
          </a:bodyPr>
          <a:lstStyle/>
          <a:p>
            <a:pPr algn="justLow" rtl="1">
              <a:lnSpc>
                <a:spcPct val="150000"/>
              </a:lnSpc>
            </a:pPr>
            <a:r>
              <a:rPr lang="fa-IR" sz="2400" b="0" i="0" u="none" strike="noStrike" baseline="0" dirty="0">
                <a:solidFill>
                  <a:schemeClr val="tx1"/>
                </a:solidFill>
                <a:latin typeface="BNazanin"/>
                <a:cs typeface="B Zar" panose="00000400000000000000" pitchFamily="2" charset="-78"/>
              </a:rPr>
              <a:t>اگر اندازه گيري فشار خون در فردي براي اولين بار انجام شود و يا از حدود فشار</a:t>
            </a:r>
          </a:p>
          <a:p>
            <a:pPr marL="0" indent="0" algn="justLow" rtl="1">
              <a:lnSpc>
                <a:spcPct val="150000"/>
              </a:lnSpc>
              <a:buNone/>
            </a:pPr>
            <a:r>
              <a:rPr lang="fa-IR" sz="2400" b="0" i="0" u="none" strike="noStrike" baseline="0" dirty="0">
                <a:solidFill>
                  <a:schemeClr val="tx1"/>
                </a:solidFill>
                <a:latin typeface="BNazanin"/>
                <a:cs typeface="B Zar" panose="00000400000000000000" pitchFamily="2" charset="-78"/>
              </a:rPr>
              <a:t> سيستول بيمار اطلاعي در دست نيست ، بايد قبل از اندازه گيري دقيق فشار خون اين حدود را بدست آوريم . پيدا كردن حدود فشار سيستول به روش لمس ا ين مزيت را دارد كه فشار داخل بازوبند را بيش از اندازه بالا نمي بريم (زيرا اين كار ميزان فشار خون را به طور كاذب پايین نشان مي دهد.)</a:t>
            </a:r>
          </a:p>
          <a:p>
            <a:pPr algn="justLow" rtl="1">
              <a:lnSpc>
                <a:spcPct val="150000"/>
              </a:lnSpc>
            </a:pPr>
            <a:r>
              <a:rPr lang="fa-IR" sz="2400" b="0" i="0" u="none" strike="noStrike" baseline="0" dirty="0">
                <a:solidFill>
                  <a:schemeClr val="tx1"/>
                </a:solidFill>
                <a:latin typeface="BNazanin"/>
                <a:cs typeface="B Zar" panose="00000400000000000000" pitchFamily="2" charset="-78"/>
              </a:rPr>
              <a:t>باد كردن بي رويه كيسه هواي بازوبند و در نتيجه وارد آوردن فشار زياد به بازوي فرد معاينه شونده، هم موجب ناراحتي فرد و هم سبب برآورد كمتر از مقدار واقعي فشار خون سيستول مي شود. براي جلوگيري از پمپ كردن بي رويه كيسه هوا و تخمين اوليه ميزان فشاري كه براي بادكردن بازوبند نياز است و جلوگيري از اندازه گيري ناصحيح فشارخون سيستولي ، در ابتدا تعيين فشا رخون تقريبي سيستولي از طريق نبض و سپس با استفاده از گو شي انجام مي شود. اين روش در دستگاه ها ي عقربه اي و جيوه اي كاربرد دارد.</a:t>
            </a:r>
            <a:endParaRPr lang="en-US" sz="2400" dirty="0">
              <a:solidFill>
                <a:schemeClr val="tx1"/>
              </a:solidFill>
              <a:cs typeface="B Zar" panose="00000400000000000000" pitchFamily="2" charset="-78"/>
            </a:endParaRPr>
          </a:p>
        </p:txBody>
      </p:sp>
      <p:pic>
        <p:nvPicPr>
          <p:cNvPr id="4" name="Picture 3">
            <a:extLst>
              <a:ext uri="{FF2B5EF4-FFF2-40B4-BE49-F238E27FC236}">
                <a16:creationId xmlns:a16="http://schemas.microsoft.com/office/drawing/2014/main" id="{EF6E12D2-1766-5F70-5232-54470C329304}"/>
              </a:ext>
            </a:extLst>
          </p:cNvPr>
          <p:cNvPicPr>
            <a:picLocks noChangeAspect="1"/>
          </p:cNvPicPr>
          <p:nvPr/>
        </p:nvPicPr>
        <p:blipFill>
          <a:blip r:embed="rId2"/>
          <a:stretch>
            <a:fillRect/>
          </a:stretch>
        </p:blipFill>
        <p:spPr>
          <a:xfrm>
            <a:off x="862149" y="-110367"/>
            <a:ext cx="2987299" cy="2109399"/>
          </a:xfrm>
          <a:prstGeom prst="rect">
            <a:avLst/>
          </a:prstGeom>
        </p:spPr>
      </p:pic>
    </p:spTree>
    <p:extLst>
      <p:ext uri="{BB962C8B-B14F-4D97-AF65-F5344CB8AC3E}">
        <p14:creationId xmlns:p14="http://schemas.microsoft.com/office/powerpoint/2010/main" val="23459176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67091-A017-B177-0D1B-DBB6F18A0AA2}"/>
              </a:ext>
            </a:extLst>
          </p:cNvPr>
          <p:cNvSpPr>
            <a:spLocks noGrp="1"/>
          </p:cNvSpPr>
          <p:nvPr>
            <p:ph type="title"/>
          </p:nvPr>
        </p:nvSpPr>
        <p:spPr>
          <a:xfrm>
            <a:off x="2695562" y="0"/>
            <a:ext cx="8995695" cy="821094"/>
          </a:xfrm>
        </p:spPr>
        <p:txBody>
          <a:bodyPr/>
          <a:lstStyle/>
          <a:p>
            <a:pPr algn="r" rtl="1"/>
            <a:r>
              <a:rPr kumimoji="0" lang="fa-IR"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به سه طريق ميتوان فشارخون بالا را در فرد تاييد كرد:</a:t>
            </a:r>
            <a:endParaRPr lang="en-US" b="1" dirty="0"/>
          </a:p>
        </p:txBody>
      </p:sp>
      <p:sp>
        <p:nvSpPr>
          <p:cNvPr id="3" name="Content Placeholder 2">
            <a:extLst>
              <a:ext uri="{FF2B5EF4-FFF2-40B4-BE49-F238E27FC236}">
                <a16:creationId xmlns:a16="http://schemas.microsoft.com/office/drawing/2014/main" id="{AF62DCD0-1863-F3FF-9FA6-1BAE5C4EEAB9}"/>
              </a:ext>
            </a:extLst>
          </p:cNvPr>
          <p:cNvSpPr>
            <a:spLocks noGrp="1"/>
          </p:cNvSpPr>
          <p:nvPr>
            <p:ph idx="1"/>
          </p:nvPr>
        </p:nvSpPr>
        <p:spPr>
          <a:xfrm>
            <a:off x="1119706" y="709126"/>
            <a:ext cx="10795486" cy="6074229"/>
          </a:xfrm>
        </p:spPr>
        <p:txBody>
          <a:bodyPr>
            <a:noAutofit/>
          </a:bodyPr>
          <a:lstStyle/>
          <a:p>
            <a:pPr marL="0" indent="0" algn="just" rtl="1">
              <a:lnSpc>
                <a:spcPct val="150000"/>
              </a:lnSpc>
              <a:buNone/>
            </a:pPr>
            <a:r>
              <a:rPr lang="fa-IR" sz="2800" dirty="0">
                <a:cs typeface="B Zar" panose="00000400000000000000" pitchFamily="2" charset="-78"/>
              </a:rPr>
              <a:t>1) از هولترمانيتورينگ فشارخون استفاده كرد. </a:t>
            </a:r>
          </a:p>
          <a:p>
            <a:pPr marL="0" indent="0" algn="just" rtl="1">
              <a:lnSpc>
                <a:spcPct val="150000"/>
              </a:lnSpc>
              <a:buNone/>
            </a:pPr>
            <a:r>
              <a:rPr lang="fa-IR" sz="2800" dirty="0">
                <a:cs typeface="B Zar" panose="00000400000000000000" pitchFamily="2" charset="-78"/>
              </a:rPr>
              <a:t>2) از اندازه گيري فشارخون درمنزل 4 روز، روزي دوبار صبح و عصر استفاده كرد (بهتر است 7 روز صـبح و عـصر فـشارخون اندازه گيري شود.) </a:t>
            </a:r>
          </a:p>
          <a:p>
            <a:pPr marL="0" indent="0" algn="just" rtl="1">
              <a:lnSpc>
                <a:spcPct val="150000"/>
              </a:lnSpc>
              <a:buNone/>
            </a:pPr>
            <a:r>
              <a:rPr lang="fa-IR" sz="2800" dirty="0">
                <a:cs typeface="B Zar" panose="00000400000000000000" pitchFamily="2" charset="-78"/>
              </a:rPr>
              <a:t>3) پزشك در 2 ويزيت در فاصله يك تا 4 هفته، فشارخون را اندازه گيري كند. در هر ويزيت دو نوبت اندازه گيري با فاصـله 2 دقيقه و محاسبه ميانگين فشارخون ضروري است. اگر متوسط فشارخونهاي اندازه گيري شده 140/90 ميلي متر جيوه يا بيشتر بود اين فرد مبتلا به فشارخون بالاست و بايد براساس راهنمـا تحـت درمـان قرارگيـرد. درصـورتي كـه فـشارخون مساوي 180/110 و بالاتر باشد تشخيص بيماري فشارخون بالا در همان ويزيت امكان پذير است و درمـان دارويـي بايـد آغاز شود.</a:t>
            </a:r>
            <a:endParaRPr lang="en-US" sz="2800" dirty="0">
              <a:cs typeface="B Zar" panose="00000400000000000000" pitchFamily="2" charset="-78"/>
            </a:endParaRPr>
          </a:p>
        </p:txBody>
      </p:sp>
    </p:spTree>
    <p:extLst>
      <p:ext uri="{BB962C8B-B14F-4D97-AF65-F5344CB8AC3E}">
        <p14:creationId xmlns:p14="http://schemas.microsoft.com/office/powerpoint/2010/main" val="728204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45633-623A-CE01-4A2C-9BE572A862D6}"/>
              </a:ext>
            </a:extLst>
          </p:cNvPr>
          <p:cNvSpPr>
            <a:spLocks noGrp="1"/>
          </p:cNvSpPr>
          <p:nvPr>
            <p:ph type="title"/>
          </p:nvPr>
        </p:nvSpPr>
        <p:spPr>
          <a:xfrm>
            <a:off x="6820678" y="208619"/>
            <a:ext cx="4226734" cy="738159"/>
          </a:xfrm>
        </p:spPr>
        <p:txBody>
          <a:bodyPr/>
          <a:lstStyle/>
          <a:p>
            <a:pPr algn="r" rtl="1"/>
            <a:r>
              <a:rPr lang="fa-IR" b="1" dirty="0">
                <a:cs typeface="B Zar" panose="00000400000000000000" pitchFamily="2" charset="-78"/>
              </a:rPr>
              <a:t>تعریف فشارخون:</a:t>
            </a:r>
            <a:endParaRPr lang="en-US" b="1" dirty="0">
              <a:cs typeface="B Zar" panose="00000400000000000000" pitchFamily="2" charset="-78"/>
            </a:endParaRPr>
          </a:p>
        </p:txBody>
      </p:sp>
      <p:sp>
        <p:nvSpPr>
          <p:cNvPr id="3" name="Content Placeholder 2">
            <a:extLst>
              <a:ext uri="{FF2B5EF4-FFF2-40B4-BE49-F238E27FC236}">
                <a16:creationId xmlns:a16="http://schemas.microsoft.com/office/drawing/2014/main" id="{FBB0916D-19A3-159D-C159-9D740B56CA76}"/>
              </a:ext>
            </a:extLst>
          </p:cNvPr>
          <p:cNvSpPr>
            <a:spLocks noGrp="1"/>
          </p:cNvSpPr>
          <p:nvPr>
            <p:ph idx="1"/>
          </p:nvPr>
        </p:nvSpPr>
        <p:spPr>
          <a:xfrm>
            <a:off x="1144588" y="1402079"/>
            <a:ext cx="10360024" cy="5247301"/>
          </a:xfrm>
        </p:spPr>
        <p:txBody>
          <a:bodyPr>
            <a:normAutofit/>
          </a:bodyPr>
          <a:lstStyle/>
          <a:p>
            <a:pPr algn="ctr" rtl="1"/>
            <a:r>
              <a:rPr lang="fa-IR" sz="2800" dirty="0">
                <a:cs typeface="B Zar" panose="00000400000000000000" pitchFamily="2" charset="-78"/>
              </a:rPr>
              <a:t> براي اين كه خون در شريانهاي بدن جاري شود و مواد غذايي را به اعضاي مختلف بدن برساند نياز به نيرويي دارد كه خون را به گردش درآورد.</a:t>
            </a:r>
          </a:p>
          <a:p>
            <a:pPr marL="0" indent="0" algn="ctr" rtl="1">
              <a:buNone/>
            </a:pPr>
            <a:r>
              <a:rPr lang="fa-IR" sz="2800" dirty="0">
                <a:cs typeface="B Zar" panose="00000400000000000000" pitchFamily="2" charset="-78"/>
              </a:rPr>
              <a:t> اين نيرو فشارخون ناميده ميشود.</a:t>
            </a:r>
          </a:p>
          <a:p>
            <a:pPr marL="0" indent="0" algn="ctr" rtl="1">
              <a:buNone/>
            </a:pPr>
            <a:endParaRPr lang="fa-IR" sz="2800" dirty="0">
              <a:cs typeface="B Zar" panose="00000400000000000000" pitchFamily="2" charset="-78"/>
            </a:endParaRPr>
          </a:p>
          <a:p>
            <a:pPr marL="0" indent="0" algn="ctr" rtl="1">
              <a:buNone/>
            </a:pPr>
            <a:endParaRPr lang="fa-IR" sz="2800" dirty="0">
              <a:cs typeface="B Zar" panose="00000400000000000000" pitchFamily="2" charset="-78"/>
            </a:endParaRPr>
          </a:p>
          <a:p>
            <a:pPr marL="0" indent="0" algn="ctr" rtl="1">
              <a:buNone/>
            </a:pPr>
            <a:r>
              <a:rPr lang="fa-IR" sz="2800" b="1" dirty="0">
                <a:cs typeface="B Zar" panose="00000400000000000000" pitchFamily="2" charset="-78"/>
              </a:rPr>
              <a:t> عامل اين فشار، انقباض و انبساط و مولد آن قلـب اسـت.</a:t>
            </a:r>
          </a:p>
          <a:p>
            <a:pPr marL="0" indent="0" algn="justLow" rtl="1">
              <a:buNone/>
            </a:pPr>
            <a:endParaRPr lang="en-US" sz="2800" dirty="0">
              <a:cs typeface="B Zar" panose="00000400000000000000" pitchFamily="2" charset="-78"/>
            </a:endParaRPr>
          </a:p>
        </p:txBody>
      </p:sp>
    </p:spTree>
    <p:extLst>
      <p:ext uri="{BB962C8B-B14F-4D97-AF65-F5344CB8AC3E}">
        <p14:creationId xmlns:p14="http://schemas.microsoft.com/office/powerpoint/2010/main" val="33465004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5E50-C625-B666-7AC4-AA278D598D98}"/>
              </a:ext>
            </a:extLst>
          </p:cNvPr>
          <p:cNvSpPr>
            <a:spLocks noGrp="1"/>
          </p:cNvSpPr>
          <p:nvPr>
            <p:ph type="title"/>
          </p:nvPr>
        </p:nvSpPr>
        <p:spPr>
          <a:xfrm>
            <a:off x="2592925" y="624110"/>
            <a:ext cx="8165271" cy="1018078"/>
          </a:xfrm>
        </p:spPr>
        <p:txBody>
          <a:bodyPr>
            <a:normAutofit/>
          </a:bodyPr>
          <a:lstStyle/>
          <a:p>
            <a:pPr algn="r" rtl="1"/>
            <a:r>
              <a:rPr kumimoji="0" lang="fa-IR" sz="40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درمان:</a:t>
            </a:r>
            <a:endParaRPr lang="en-US" sz="4000" b="1" dirty="0"/>
          </a:p>
        </p:txBody>
      </p:sp>
      <p:sp>
        <p:nvSpPr>
          <p:cNvPr id="3" name="Content Placeholder 2">
            <a:extLst>
              <a:ext uri="{FF2B5EF4-FFF2-40B4-BE49-F238E27FC236}">
                <a16:creationId xmlns:a16="http://schemas.microsoft.com/office/drawing/2014/main" id="{C20F9866-CAFB-CD38-F83B-0976D4F28C29}"/>
              </a:ext>
            </a:extLst>
          </p:cNvPr>
          <p:cNvSpPr>
            <a:spLocks noGrp="1"/>
          </p:cNvSpPr>
          <p:nvPr>
            <p:ph idx="1"/>
          </p:nvPr>
        </p:nvSpPr>
        <p:spPr>
          <a:xfrm>
            <a:off x="1595535" y="1642188"/>
            <a:ext cx="9909077" cy="4269034"/>
          </a:xfrm>
        </p:spPr>
        <p:txBody>
          <a:bodyPr>
            <a:normAutofit/>
          </a:bodyPr>
          <a:lstStyle/>
          <a:p>
            <a:pPr marL="0" indent="0" algn="justLow" rtl="1">
              <a:buNone/>
            </a:pPr>
            <a:endParaRPr lang="fa-IR" sz="2400" b="1" dirty="0">
              <a:cs typeface="B Zar" panose="00000400000000000000" pitchFamily="2" charset="-78"/>
            </a:endParaRPr>
          </a:p>
          <a:p>
            <a:pPr marL="0" indent="0" algn="justLow" rtl="1">
              <a:buNone/>
            </a:pPr>
            <a:r>
              <a:rPr lang="fa-IR" sz="2400" b="1" dirty="0">
                <a:cs typeface="B Zar" panose="00000400000000000000" pitchFamily="2" charset="-78"/>
              </a:rPr>
              <a:t>     هدف از درمان: </a:t>
            </a:r>
          </a:p>
          <a:p>
            <a:pPr algn="justLow" rtl="1"/>
            <a:r>
              <a:rPr lang="fa-IR" sz="2400" dirty="0">
                <a:cs typeface="B Zar" panose="00000400000000000000" pitchFamily="2" charset="-78"/>
              </a:rPr>
              <a:t>كاهش فشارخون به كمتر از 140/90 ميلي متر جيوه در افراد زيـر 60 سـال </a:t>
            </a:r>
          </a:p>
          <a:p>
            <a:pPr algn="justLow" rtl="1"/>
            <a:r>
              <a:rPr lang="fa-IR" sz="2400" dirty="0">
                <a:cs typeface="B Zar" panose="00000400000000000000" pitchFamily="2" charset="-78"/>
              </a:rPr>
              <a:t>در افـراد بـالاتر از 60 سـال، كاهش فشارخون به كمتر از 150/90 ميلي متر جيوه است. </a:t>
            </a:r>
          </a:p>
          <a:p>
            <a:pPr algn="justLow" rtl="1"/>
            <a:r>
              <a:rPr lang="fa-IR" sz="2400" dirty="0">
                <a:cs typeface="B Zar" panose="00000400000000000000" pitchFamily="2" charset="-78"/>
              </a:rPr>
              <a:t>هدف در افراد مبتلا به ديابت يا </a:t>
            </a:r>
            <a:r>
              <a:rPr lang="en-US" sz="2400" dirty="0">
                <a:cs typeface="B Zar" panose="00000400000000000000" pitchFamily="2" charset="-78"/>
              </a:rPr>
              <a:t>CAD) </a:t>
            </a:r>
            <a:r>
              <a:rPr lang="fa-IR" sz="2400" dirty="0">
                <a:cs typeface="B Zar" panose="00000400000000000000" pitchFamily="2" charset="-78"/>
              </a:rPr>
              <a:t>بيماري عروق كرونر)، آترواسكروز محيطي و آنوريسم آئـورت كـاهش فـشارخون بـه كمتر از 140/90 ميلي متر جيوه است.(در هر گروه سني)</a:t>
            </a:r>
            <a:endParaRPr lang="en-US" sz="2400" dirty="0">
              <a:cs typeface="B Zar" panose="00000400000000000000" pitchFamily="2" charset="-78"/>
            </a:endParaRPr>
          </a:p>
        </p:txBody>
      </p:sp>
    </p:spTree>
    <p:extLst>
      <p:ext uri="{BB962C8B-B14F-4D97-AF65-F5344CB8AC3E}">
        <p14:creationId xmlns:p14="http://schemas.microsoft.com/office/powerpoint/2010/main" val="23259016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1AB9A-3F5D-B778-66F9-8436ABFE5B9C}"/>
              </a:ext>
            </a:extLst>
          </p:cNvPr>
          <p:cNvSpPr>
            <a:spLocks noGrp="1"/>
          </p:cNvSpPr>
          <p:nvPr>
            <p:ph type="title"/>
          </p:nvPr>
        </p:nvSpPr>
        <p:spPr/>
        <p:txBody>
          <a:bodyPr/>
          <a:lstStyle/>
          <a:p>
            <a:pPr algn="ctr" rtl="1"/>
            <a:r>
              <a:rPr kumimoji="0" lang="fa-IR" sz="40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j-ea"/>
                <a:cs typeface="B Zar" panose="00000400000000000000" pitchFamily="2" charset="-78"/>
              </a:rPr>
              <a:t>درمان </a:t>
            </a:r>
            <a:r>
              <a:rPr lang="fa-IR" sz="4000" b="1" dirty="0">
                <a:solidFill>
                  <a:prstClr val="black">
                    <a:lumMod val="75000"/>
                    <a:lumOff val="25000"/>
                  </a:prstClr>
                </a:solidFill>
                <a:latin typeface="Century Gothic" panose="020B0502020202020204"/>
                <a:cs typeface="B Zar" panose="00000400000000000000" pitchFamily="2" charset="-78"/>
              </a:rPr>
              <a:t>به دو صورت می باشد:</a:t>
            </a:r>
            <a:endParaRPr lang="en-US" dirty="0"/>
          </a:p>
        </p:txBody>
      </p:sp>
      <p:sp>
        <p:nvSpPr>
          <p:cNvPr id="3" name="Content Placeholder 2">
            <a:extLst>
              <a:ext uri="{FF2B5EF4-FFF2-40B4-BE49-F238E27FC236}">
                <a16:creationId xmlns:a16="http://schemas.microsoft.com/office/drawing/2014/main" id="{A9DFEE29-0356-37BC-0AA4-477124192EA3}"/>
              </a:ext>
            </a:extLst>
          </p:cNvPr>
          <p:cNvSpPr>
            <a:spLocks noGrp="1"/>
          </p:cNvSpPr>
          <p:nvPr>
            <p:ph idx="1"/>
          </p:nvPr>
        </p:nvSpPr>
        <p:spPr>
          <a:xfrm>
            <a:off x="2589212" y="2133600"/>
            <a:ext cx="7655800" cy="3777622"/>
          </a:xfrm>
        </p:spPr>
        <p:txBody>
          <a:bodyPr>
            <a:normAutofit/>
          </a:bodyPr>
          <a:lstStyle/>
          <a:p>
            <a:pPr algn="r" rtl="1"/>
            <a:endParaRPr kumimoji="0" lang="fa-IR"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j-ea"/>
              <a:cs typeface="B Zar" panose="00000400000000000000" pitchFamily="2" charset="-78"/>
            </a:endParaRPr>
          </a:p>
          <a:p>
            <a:pPr algn="r" rtl="1"/>
            <a:r>
              <a:rPr kumimoji="0" lang="fa-IR"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j-ea"/>
                <a:cs typeface="B Zar" panose="00000400000000000000" pitchFamily="2" charset="-78"/>
              </a:rPr>
              <a:t>توصيه هاي غيردارويي (اصلاح شيوه زندگي)</a:t>
            </a:r>
          </a:p>
          <a:p>
            <a:pPr algn="r" rtl="1"/>
            <a:r>
              <a:rPr lang="fa-IR" sz="2800" b="1" dirty="0">
                <a:solidFill>
                  <a:prstClr val="black">
                    <a:lumMod val="75000"/>
                    <a:lumOff val="25000"/>
                  </a:prstClr>
                </a:solidFill>
                <a:latin typeface="Century Gothic" panose="020B0502020202020204"/>
                <a:ea typeface="+mj-ea"/>
                <a:cs typeface="B Zar" panose="00000400000000000000" pitchFamily="2" charset="-78"/>
              </a:rPr>
              <a:t>درمان دارویی</a:t>
            </a:r>
            <a:endParaRPr lang="en-US" sz="2800" dirty="0"/>
          </a:p>
        </p:txBody>
      </p:sp>
    </p:spTree>
    <p:extLst>
      <p:ext uri="{BB962C8B-B14F-4D97-AF65-F5344CB8AC3E}">
        <p14:creationId xmlns:p14="http://schemas.microsoft.com/office/powerpoint/2010/main" val="25896069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4B8F2-13A0-660F-7525-D5C867F00385}"/>
              </a:ext>
            </a:extLst>
          </p:cNvPr>
          <p:cNvSpPr>
            <a:spLocks noGrp="1"/>
          </p:cNvSpPr>
          <p:nvPr>
            <p:ph type="title"/>
          </p:nvPr>
        </p:nvSpPr>
        <p:spPr>
          <a:xfrm>
            <a:off x="2518280" y="316200"/>
            <a:ext cx="8911687" cy="822135"/>
          </a:xfrm>
        </p:spPr>
        <p:txBody>
          <a:bodyPr>
            <a:normAutofit/>
          </a:bodyPr>
          <a:lstStyle/>
          <a:p>
            <a:pPr algn="r" rtl="1"/>
            <a:r>
              <a:rPr kumimoji="0" lang="fa-IR"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توصيه هاي غيردارويي (اصلاح شيوه زندگي):</a:t>
            </a:r>
            <a:endParaRPr lang="en-US" sz="2800" b="1" dirty="0"/>
          </a:p>
        </p:txBody>
      </p:sp>
      <p:sp>
        <p:nvSpPr>
          <p:cNvPr id="3" name="Content Placeholder 2">
            <a:extLst>
              <a:ext uri="{FF2B5EF4-FFF2-40B4-BE49-F238E27FC236}">
                <a16:creationId xmlns:a16="http://schemas.microsoft.com/office/drawing/2014/main" id="{0EC87143-750C-E6F8-2292-9112D139E4D6}"/>
              </a:ext>
            </a:extLst>
          </p:cNvPr>
          <p:cNvSpPr>
            <a:spLocks noGrp="1"/>
          </p:cNvSpPr>
          <p:nvPr>
            <p:ph idx="1"/>
          </p:nvPr>
        </p:nvSpPr>
        <p:spPr>
          <a:xfrm>
            <a:off x="1772783" y="1138335"/>
            <a:ext cx="9722465" cy="5262465"/>
          </a:xfrm>
        </p:spPr>
        <p:txBody>
          <a:bodyPr>
            <a:noAutofit/>
          </a:bodyPr>
          <a:lstStyle/>
          <a:p>
            <a:pPr marL="0" indent="0" algn="r" rtl="1">
              <a:buNone/>
            </a:pPr>
            <a:endParaRPr lang="fa-IR" sz="2400" dirty="0">
              <a:cs typeface="B Zar" panose="00000400000000000000" pitchFamily="2" charset="-78"/>
            </a:endParaRPr>
          </a:p>
          <a:p>
            <a:pPr algn="r" rtl="1"/>
            <a:r>
              <a:rPr lang="fa-IR" sz="2400" dirty="0">
                <a:cs typeface="B Zar" panose="00000400000000000000" pitchFamily="2" charset="-78"/>
              </a:rPr>
              <a:t>كاهش وزن: اگر اضافه وزن وجود دارد (25 ≤</a:t>
            </a:r>
            <a:r>
              <a:rPr lang="en-US" sz="2400" dirty="0">
                <a:cs typeface="B Zar" panose="00000400000000000000" pitchFamily="2" charset="-78"/>
              </a:rPr>
              <a:t>(</a:t>
            </a: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BMI</a:t>
            </a:r>
            <a:r>
              <a:rPr lang="en-US" sz="2400" dirty="0">
                <a:cs typeface="B Zar" panose="00000400000000000000" pitchFamily="2" charset="-78"/>
              </a:rPr>
              <a:t> </a:t>
            </a:r>
          </a:p>
          <a:p>
            <a:pPr algn="r" rtl="1"/>
            <a:r>
              <a:rPr lang="fa-IR" sz="2400" dirty="0">
                <a:cs typeface="B Zar" panose="00000400000000000000" pitchFamily="2" charset="-78"/>
              </a:rPr>
              <a:t>قطع مصرف الكل: در صورت مصرف </a:t>
            </a:r>
            <a:endParaRPr lang="en-US" sz="2400" dirty="0">
              <a:cs typeface="B Zar" panose="00000400000000000000" pitchFamily="2" charset="-78"/>
            </a:endParaRPr>
          </a:p>
          <a:p>
            <a:pPr algn="r" rtl="1"/>
            <a:r>
              <a:rPr lang="fa-IR" sz="2400" dirty="0">
                <a:cs typeface="B Zar" panose="00000400000000000000" pitchFamily="2" charset="-78"/>
              </a:rPr>
              <a:t> اصلاح الگوي تغذيه با تاكيد بر كاهش ميزان نمـك مـصرفي رژيـم غـذايي: كمتـر از 5 گـرم نمـك در روز يـا 2300 ميليگرم سديم در افراد زير 50 سال و كمتر از 3 گرم نمك در روز و يا كمتر از 1500 ميليگرم سديم در افراد بالاي 50 سال و كساني كه دچار فشار خون بالا و بيماريهاي قلبي عروقي هستند </a:t>
            </a:r>
            <a:endParaRPr lang="en-US" sz="2400" dirty="0">
              <a:cs typeface="B Zar" panose="00000400000000000000" pitchFamily="2" charset="-78"/>
            </a:endParaRPr>
          </a:p>
          <a:p>
            <a:pPr algn="r" rtl="1"/>
            <a:r>
              <a:rPr lang="fa-IR" sz="2400" dirty="0">
                <a:cs typeface="B Zar" panose="00000400000000000000" pitchFamily="2" charset="-78"/>
              </a:rPr>
              <a:t> ترك دخانيات : در صورت مصرف </a:t>
            </a:r>
            <a:endParaRPr lang="en-US" sz="2400" dirty="0">
              <a:cs typeface="B Zar" panose="00000400000000000000" pitchFamily="2" charset="-78"/>
            </a:endParaRPr>
          </a:p>
          <a:p>
            <a:pPr algn="r" rtl="1"/>
            <a:r>
              <a:rPr lang="fa-IR" sz="2400" dirty="0">
                <a:cs typeface="B Zar" panose="00000400000000000000" pitchFamily="2" charset="-78"/>
              </a:rPr>
              <a:t> فعاليت بدني منظم با شدت متوسط و حداقل روزي نيم ساعت در اكثر روزهاي هفته (يا حداقل150 دقيقه در هفته) </a:t>
            </a:r>
            <a:endParaRPr lang="en-US" sz="2400" dirty="0">
              <a:cs typeface="B Zar" panose="00000400000000000000" pitchFamily="2" charset="-78"/>
            </a:endParaRPr>
          </a:p>
          <a:p>
            <a:pPr algn="r" rtl="1"/>
            <a:r>
              <a:rPr lang="fa-IR" sz="2400" dirty="0">
                <a:cs typeface="B Zar" panose="00000400000000000000" pitchFamily="2" charset="-78"/>
              </a:rPr>
              <a:t> آموزش سازگاري با استرسها وكنترل استرس،</a:t>
            </a:r>
          </a:p>
          <a:p>
            <a:pPr marL="0" indent="0" algn="r" rtl="1">
              <a:buNone/>
            </a:pPr>
            <a:r>
              <a:rPr lang="fa-IR" sz="2400" dirty="0">
                <a:cs typeface="B Zar" panose="00000400000000000000" pitchFamily="2" charset="-78"/>
              </a:rPr>
              <a:t>            به نظر ميرسد كه استرس نقش بسيار مهمي در افزايش فشار خون دارد.</a:t>
            </a:r>
            <a:endParaRPr lang="en-US" sz="2400" dirty="0">
              <a:cs typeface="B Zar" panose="00000400000000000000" pitchFamily="2" charset="-78"/>
            </a:endParaRPr>
          </a:p>
          <a:p>
            <a:pPr marL="0" indent="0" algn="r" rtl="1">
              <a:buNone/>
            </a:pPr>
            <a:r>
              <a:rPr lang="fa-IR" sz="2400" dirty="0">
                <a:cs typeface="B Zar" panose="00000400000000000000" pitchFamily="2" charset="-78"/>
              </a:rPr>
              <a:t> </a:t>
            </a:r>
            <a:endParaRPr lang="en-US" sz="2400" dirty="0">
              <a:cs typeface="B Zar" panose="00000400000000000000" pitchFamily="2" charset="-78"/>
            </a:endParaRPr>
          </a:p>
        </p:txBody>
      </p:sp>
    </p:spTree>
    <p:extLst>
      <p:ext uri="{BB962C8B-B14F-4D97-AF65-F5344CB8AC3E}">
        <p14:creationId xmlns:p14="http://schemas.microsoft.com/office/powerpoint/2010/main" val="21836182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174DD1-531C-47E3-9671-5755E6882CE8}"/>
              </a:ext>
            </a:extLst>
          </p:cNvPr>
          <p:cNvSpPr>
            <a:spLocks noGrp="1"/>
          </p:cNvSpPr>
          <p:nvPr>
            <p:ph idx="1"/>
          </p:nvPr>
        </p:nvSpPr>
        <p:spPr>
          <a:xfrm>
            <a:off x="1800809" y="1181877"/>
            <a:ext cx="9573175" cy="4201885"/>
          </a:xfrm>
        </p:spPr>
        <p:txBody>
          <a:bodyPr/>
          <a:lstStyle/>
          <a:p>
            <a:pPr algn="ctr" rtl="1">
              <a:buFont typeface="Arial" panose="020B0604020202020204" pitchFamily="34" charset="0"/>
              <a:buChar char="•"/>
            </a:pPr>
            <a:endPar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endParaRPr>
          </a:p>
          <a:p>
            <a:pPr algn="ctr" rtl="1">
              <a:buFont typeface="Arial" panose="020B0604020202020204" pitchFamily="34" charset="0"/>
              <a:buChar char="•"/>
            </a:pPr>
            <a:r>
              <a:rPr kumimoji="0" lang="fa-IR"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مدت زمان درمان غير دارويي به تنهايي، در بيماراني كه فشارخون 140/90 تا كمتر از 160/100 ميليمتر جيوه دارند بايد كوتاه باشد (3ماه) در صورت عدم كنترل فشار خون با اين روش، بايد درمان دارويي را علاوه بر توصيه</a:t>
            </a:r>
            <a:r>
              <a:rPr kumimoji="0" lang="en-US"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 </a:t>
            </a:r>
            <a:r>
              <a:rPr kumimoji="0" lang="fa-IR"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هاي غير دارويي بـراي بيمار آغاز نمود.</a:t>
            </a:r>
          </a:p>
          <a:p>
            <a:pPr marL="0" indent="0" algn="ctr" rtl="1">
              <a:buNone/>
            </a:pPr>
            <a:endParaRPr kumimoji="0" lang="fa-IR"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endParaRPr>
          </a:p>
          <a:p>
            <a:pPr algn="ctr" rtl="1">
              <a:buFont typeface="Arial" panose="020B0604020202020204" pitchFamily="34" charset="0"/>
              <a:buChar char="•"/>
            </a:pPr>
            <a:r>
              <a:rPr kumimoji="0" lang="fa-IR"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 در بيماراني كه فشار خون 160/100 و بالاتر دارند همراه با توصيه</a:t>
            </a:r>
            <a:r>
              <a:rPr kumimoji="0" lang="en-US"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 </a:t>
            </a:r>
            <a:r>
              <a:rPr kumimoji="0" lang="fa-IR" sz="2400" b="0" i="0" u="none" strike="noStrike" kern="1200" cap="none" spc="0" normalizeH="0" baseline="0" noProof="0" dirty="0">
                <a:ln>
                  <a:noFill/>
                </a:ln>
                <a:solidFill>
                  <a:schemeClr val="tx1"/>
                </a:solidFill>
                <a:effectLst/>
                <a:uLnTx/>
                <a:uFillTx/>
                <a:latin typeface="Century Gothic" panose="020B0502020202020204"/>
                <a:ea typeface="+mn-ea"/>
                <a:cs typeface="B Zar" panose="00000400000000000000" pitchFamily="2" charset="-78"/>
              </a:rPr>
              <a:t>هاي غيردارويي از ابتدا درمان دارويي بايد آغاز شود.</a:t>
            </a:r>
            <a:endParaRPr lang="en-US" dirty="0">
              <a:solidFill>
                <a:schemeClr val="tx1"/>
              </a:solidFill>
            </a:endParaRPr>
          </a:p>
        </p:txBody>
      </p:sp>
    </p:spTree>
    <p:extLst>
      <p:ext uri="{BB962C8B-B14F-4D97-AF65-F5344CB8AC3E}">
        <p14:creationId xmlns:p14="http://schemas.microsoft.com/office/powerpoint/2010/main" val="29740883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F86CB-B09F-B7A2-3910-6BB13DBEC428}"/>
              </a:ext>
            </a:extLst>
          </p:cNvPr>
          <p:cNvSpPr>
            <a:spLocks noGrp="1"/>
          </p:cNvSpPr>
          <p:nvPr>
            <p:ph type="title"/>
          </p:nvPr>
        </p:nvSpPr>
        <p:spPr>
          <a:xfrm>
            <a:off x="2589212" y="1"/>
            <a:ext cx="8911687" cy="699796"/>
          </a:xfrm>
        </p:spPr>
        <p:txBody>
          <a:bodyPr/>
          <a:lstStyle/>
          <a:p>
            <a:pPr algn="r" rtl="1"/>
            <a:r>
              <a:rPr lang="fa-IR" b="1" dirty="0">
                <a:cs typeface="B Zar" panose="00000400000000000000" pitchFamily="2" charset="-78"/>
              </a:rPr>
              <a:t>مراقبت و پيشگيري از فشارخون بالا:</a:t>
            </a:r>
            <a:endParaRPr lang="en-US" b="1" dirty="0">
              <a:cs typeface="B Zar" panose="00000400000000000000" pitchFamily="2" charset="-78"/>
            </a:endParaRPr>
          </a:p>
        </p:txBody>
      </p:sp>
      <p:sp>
        <p:nvSpPr>
          <p:cNvPr id="3" name="Content Placeholder 2">
            <a:extLst>
              <a:ext uri="{FF2B5EF4-FFF2-40B4-BE49-F238E27FC236}">
                <a16:creationId xmlns:a16="http://schemas.microsoft.com/office/drawing/2014/main" id="{1CB31B99-ACC8-5C75-C283-0636812D9C6B}"/>
              </a:ext>
            </a:extLst>
          </p:cNvPr>
          <p:cNvSpPr>
            <a:spLocks noGrp="1"/>
          </p:cNvSpPr>
          <p:nvPr>
            <p:ph idx="1"/>
          </p:nvPr>
        </p:nvSpPr>
        <p:spPr>
          <a:xfrm>
            <a:off x="559838" y="699798"/>
            <a:ext cx="11439330" cy="6158202"/>
          </a:xfrm>
        </p:spPr>
        <p:txBody>
          <a:bodyPr>
            <a:noAutofit/>
          </a:bodyPr>
          <a:lstStyle/>
          <a:p>
            <a:pPr algn="r" rtl="1"/>
            <a:r>
              <a:rPr lang="fa-IR" sz="2200" dirty="0">
                <a:solidFill>
                  <a:schemeClr val="tx1"/>
                </a:solidFill>
                <a:cs typeface="B Zar" panose="00000400000000000000" pitchFamily="2" charset="-78"/>
              </a:rPr>
              <a:t>مراقبت و پيشگيري از فشارخون بالا</a:t>
            </a:r>
          </a:p>
          <a:p>
            <a:pPr algn="r" rtl="1"/>
            <a:r>
              <a:rPr lang="fa-IR" sz="2200" dirty="0">
                <a:solidFill>
                  <a:schemeClr val="tx1"/>
                </a:solidFill>
                <a:cs typeface="B Zar" panose="00000400000000000000" pitchFamily="2" charset="-78"/>
              </a:rPr>
              <a:t>افزايش آگاهي مردم درمورد پيشگيري ازفشارخون بالا و عوارض آن</a:t>
            </a:r>
          </a:p>
          <a:p>
            <a:pPr algn="r" rtl="1"/>
            <a:r>
              <a:rPr lang="fa-IR" sz="2200" dirty="0">
                <a:solidFill>
                  <a:schemeClr val="tx1"/>
                </a:solidFill>
                <a:cs typeface="B Zar" panose="00000400000000000000" pitchFamily="2" charset="-78"/>
              </a:rPr>
              <a:t>تشويق به اندازه گيري فشارخون و اجراي پيشنهادهاي اعضاي تيم سلامت</a:t>
            </a:r>
          </a:p>
          <a:p>
            <a:pPr algn="r" rtl="1"/>
            <a:r>
              <a:rPr lang="fa-IR" sz="2200" dirty="0">
                <a:solidFill>
                  <a:schemeClr val="tx1"/>
                </a:solidFill>
                <a:cs typeface="B Zar" panose="00000400000000000000" pitchFamily="2" charset="-78"/>
              </a:rPr>
              <a:t>آموزش خودمراقبتي و گسترش آن براي پيشگيري از فشارخون بالا (ازجمله آمـوزش نحـوه انـدازه گيـري فـشارخون درمنزل)</a:t>
            </a:r>
          </a:p>
          <a:p>
            <a:pPr algn="r" rtl="1"/>
            <a:r>
              <a:rPr lang="fa-IR" sz="2200" dirty="0">
                <a:solidFill>
                  <a:schemeClr val="tx1"/>
                </a:solidFill>
                <a:cs typeface="B Zar" panose="00000400000000000000" pitchFamily="2" charset="-78"/>
              </a:rPr>
              <a:t>فراهم كردن محيط براي رفتارهاي سالم</a:t>
            </a:r>
          </a:p>
          <a:p>
            <a:pPr algn="r" rtl="1"/>
            <a:r>
              <a:rPr lang="fa-IR" sz="2200" dirty="0">
                <a:solidFill>
                  <a:schemeClr val="tx1"/>
                </a:solidFill>
                <a:cs typeface="B Zar" panose="00000400000000000000" pitchFamily="2" charset="-78"/>
              </a:rPr>
              <a:t>ارايه آموزشهاي تغذيهاي مناسب براساس محتواي آموزشي تغذيه در فشار خون بالا</a:t>
            </a:r>
          </a:p>
          <a:p>
            <a:pPr algn="r" rtl="1"/>
            <a:r>
              <a:rPr lang="fa-IR" sz="2200" dirty="0">
                <a:solidFill>
                  <a:schemeClr val="tx1"/>
                </a:solidFill>
                <a:cs typeface="B Zar" panose="00000400000000000000" pitchFamily="2" charset="-78"/>
              </a:rPr>
              <a:t>ترك مصرف الكل</a:t>
            </a:r>
          </a:p>
          <a:p>
            <a:pPr algn="r" rtl="1"/>
            <a:r>
              <a:rPr lang="fa-IR" sz="2200" dirty="0">
                <a:solidFill>
                  <a:schemeClr val="tx1"/>
                </a:solidFill>
                <a:cs typeface="B Zar" panose="00000400000000000000" pitchFamily="2" charset="-78"/>
              </a:rPr>
              <a:t>مصرف نكردن دخانيات</a:t>
            </a:r>
          </a:p>
          <a:p>
            <a:pPr algn="r" rtl="1"/>
            <a:r>
              <a:rPr lang="fa-IR" sz="2200" dirty="0">
                <a:solidFill>
                  <a:schemeClr val="tx1"/>
                </a:solidFill>
                <a:cs typeface="B Zar" panose="00000400000000000000" pitchFamily="2" charset="-78"/>
              </a:rPr>
              <a:t>فعاليت بدني منظم با شدت متوسط حداقل نيم ساعت در اكثر روزهاي هفته (يا 150 دقيقه درهفته)</a:t>
            </a:r>
          </a:p>
          <a:p>
            <a:pPr algn="r" rtl="1"/>
            <a:r>
              <a:rPr lang="fa-IR" sz="2200" dirty="0">
                <a:solidFill>
                  <a:schemeClr val="tx1"/>
                </a:solidFill>
                <a:cs typeface="B Zar" panose="00000400000000000000" pitchFamily="2" charset="-78"/>
              </a:rPr>
              <a:t>كنترل وزن، قد و نمايه توده بدني</a:t>
            </a:r>
          </a:p>
          <a:p>
            <a:pPr algn="r" rtl="1"/>
            <a:r>
              <a:rPr lang="fa-IR" sz="2200" dirty="0">
                <a:solidFill>
                  <a:schemeClr val="tx1"/>
                </a:solidFill>
                <a:cs typeface="B Zar" panose="00000400000000000000" pitchFamily="2" charset="-78"/>
              </a:rPr>
              <a:t>تشخيص زودرس از طريق غربالگري (پيدا كردن افراد مبتلا و پيگيري و درمان آن)</a:t>
            </a:r>
          </a:p>
          <a:p>
            <a:pPr algn="r" rtl="1"/>
            <a:r>
              <a:rPr lang="fa-IR" sz="2200" dirty="0">
                <a:solidFill>
                  <a:schemeClr val="tx1"/>
                </a:solidFill>
                <a:cs typeface="B Zar" panose="00000400000000000000" pitchFamily="2" charset="-78"/>
              </a:rPr>
              <a:t>سازگاري با فشارهاي روحي رواني </a:t>
            </a:r>
            <a:r>
              <a:rPr lang="en-US" sz="2200" dirty="0">
                <a:solidFill>
                  <a:schemeClr val="tx1"/>
                </a:solidFill>
                <a:cs typeface="B Zar" panose="00000400000000000000" pitchFamily="2" charset="-78"/>
              </a:rPr>
              <a:t>relaxation</a:t>
            </a:r>
          </a:p>
          <a:p>
            <a:pPr algn="r" rtl="1"/>
            <a:r>
              <a:rPr lang="fa-IR" sz="2200" dirty="0">
                <a:solidFill>
                  <a:schemeClr val="tx1"/>
                </a:solidFill>
                <a:cs typeface="B Zar" panose="00000400000000000000" pitchFamily="2" charset="-78"/>
              </a:rPr>
              <a:t>احتياط در تجويز و كنترل مصرف مكملهايي مانند كلسيم، منيزم يا پتاسيم</a:t>
            </a:r>
            <a:endParaRPr lang="en-US" sz="2200" dirty="0">
              <a:solidFill>
                <a:schemeClr val="tx1"/>
              </a:solidFill>
              <a:cs typeface="B Zar" panose="00000400000000000000" pitchFamily="2" charset="-78"/>
            </a:endParaRPr>
          </a:p>
        </p:txBody>
      </p:sp>
    </p:spTree>
    <p:extLst>
      <p:ext uri="{BB962C8B-B14F-4D97-AF65-F5344CB8AC3E}">
        <p14:creationId xmlns:p14="http://schemas.microsoft.com/office/powerpoint/2010/main" val="37588530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B8A99-E2B4-C509-1CEB-CA106C4A5995}"/>
              </a:ext>
            </a:extLst>
          </p:cNvPr>
          <p:cNvSpPr>
            <a:spLocks noGrp="1"/>
          </p:cNvSpPr>
          <p:nvPr>
            <p:ph type="title"/>
          </p:nvPr>
        </p:nvSpPr>
        <p:spPr>
          <a:xfrm>
            <a:off x="2760877" y="138918"/>
            <a:ext cx="8454520" cy="924772"/>
          </a:xfrm>
        </p:spPr>
        <p:txBody>
          <a:bodyPr/>
          <a:lstStyle/>
          <a:p>
            <a:pPr algn="r" rtl="1"/>
            <a:r>
              <a:rPr lang="fa-IR" b="1" dirty="0">
                <a:cs typeface="B Zar" panose="00000400000000000000" pitchFamily="2" charset="-78"/>
              </a:rPr>
              <a:t>آموزش:</a:t>
            </a:r>
            <a:endParaRPr lang="en-US" b="1" dirty="0">
              <a:cs typeface="B Zar" panose="00000400000000000000" pitchFamily="2" charset="-78"/>
            </a:endParaRPr>
          </a:p>
        </p:txBody>
      </p:sp>
      <p:sp>
        <p:nvSpPr>
          <p:cNvPr id="3" name="Content Placeholder 2">
            <a:extLst>
              <a:ext uri="{FF2B5EF4-FFF2-40B4-BE49-F238E27FC236}">
                <a16:creationId xmlns:a16="http://schemas.microsoft.com/office/drawing/2014/main" id="{694CFD70-E493-F487-8040-FC2C35648419}"/>
              </a:ext>
            </a:extLst>
          </p:cNvPr>
          <p:cNvSpPr>
            <a:spLocks noGrp="1"/>
          </p:cNvSpPr>
          <p:nvPr>
            <p:ph idx="1"/>
          </p:nvPr>
        </p:nvSpPr>
        <p:spPr>
          <a:xfrm>
            <a:off x="1418253" y="1063690"/>
            <a:ext cx="10258024" cy="5495730"/>
          </a:xfrm>
        </p:spPr>
        <p:txBody>
          <a:bodyPr>
            <a:noAutofit/>
          </a:bodyPr>
          <a:lstStyle/>
          <a:p>
            <a:pPr algn="justLow" rtl="1"/>
            <a:r>
              <a:rPr lang="fa-IR" sz="2400" dirty="0">
                <a:cs typeface="B Zar" panose="00000400000000000000" pitchFamily="2" charset="-78"/>
              </a:rPr>
              <a:t>آمـوزش در تمام سطوح 1 و 2 به طـور مستـقيم زير نظر پـزشك انجام ميشود.</a:t>
            </a:r>
          </a:p>
          <a:p>
            <a:pPr algn="justLow" rtl="1"/>
            <a:r>
              <a:rPr lang="fa-IR" sz="2400" dirty="0">
                <a:cs typeface="B Zar" panose="00000400000000000000" pitchFamily="2" charset="-78"/>
              </a:rPr>
              <a:t> درصورت دسترسي به خدمات پرستاري و تغذيه، خدمات آموزشي توسط تيم متشكل از پزشك، پرستار و كارشناس در اختيار بيماران قرار ميگيرد. نظارت بر آموزش و حسن اجراي آن به عهـده پزشـك اسـت؛</a:t>
            </a:r>
          </a:p>
          <a:p>
            <a:pPr algn="justLow" rtl="1"/>
            <a:r>
              <a:rPr lang="fa-IR" sz="2400" dirty="0">
                <a:cs typeface="B Zar" panose="00000400000000000000" pitchFamily="2" charset="-78"/>
              </a:rPr>
              <a:t> </a:t>
            </a:r>
            <a:r>
              <a:rPr lang="fa-IR" sz="2400" b="1" dirty="0">
                <a:solidFill>
                  <a:srgbClr val="002060"/>
                </a:solidFill>
                <a:cs typeface="B Zar" panose="00000400000000000000" pitchFamily="2" charset="-78"/>
              </a:rPr>
              <a:t>نظـارت پــيوسته بـر ســطح معلومات پرسنل از اجـزاي مهم آمـوزش اسـت. </a:t>
            </a:r>
          </a:p>
          <a:p>
            <a:pPr algn="justLow" rtl="1"/>
            <a:r>
              <a:rPr lang="fa-IR" sz="2400" dirty="0">
                <a:cs typeface="B Zar" panose="00000400000000000000" pitchFamily="2" charset="-78"/>
              </a:rPr>
              <a:t>آموزش چهره به چهره به بيماران، با وجود وقت گير بودن بسيار مؤثر است. </a:t>
            </a:r>
          </a:p>
          <a:p>
            <a:pPr algn="justLow" rtl="1"/>
            <a:r>
              <a:rPr lang="fa-IR" sz="2400" dirty="0">
                <a:cs typeface="B Zar" panose="00000400000000000000" pitchFamily="2" charset="-78"/>
              </a:rPr>
              <a:t>كلاسهـاي آموزشـي بـا تعـدادي از بيمـاران، براي بيماران و خـانواده آنها بسيار مفيد است.</a:t>
            </a:r>
          </a:p>
          <a:p>
            <a:pPr algn="justLow" rtl="1"/>
            <a:r>
              <a:rPr lang="fa-IR" sz="2400" dirty="0">
                <a:cs typeface="B Zar" panose="00000400000000000000" pitchFamily="2" charset="-78"/>
              </a:rPr>
              <a:t> درصـورتي كه پرستار و كارشناس تغذيه بتوانند مطالب آموزشي را بـه نحـو مطلوبي در اختيار بيماران و خانواده آنان، افراد درمعرض خطر و ديگر افراد جـامعه قـراردهنــد، پــزشك فرصـت بيـشتري بـراي بررسي بيماران خواهد داشت. </a:t>
            </a:r>
          </a:p>
          <a:p>
            <a:pPr algn="justLow" rtl="1"/>
            <a:r>
              <a:rPr lang="fa-IR" sz="2400" dirty="0">
                <a:cs typeface="B Zar" panose="00000400000000000000" pitchFamily="2" charset="-78"/>
              </a:rPr>
              <a:t>به طور كلي نظارت بر امر آمـوزش به عهـده پزشـك اسـت.</a:t>
            </a:r>
          </a:p>
          <a:p>
            <a:pPr algn="justLow" rtl="1"/>
            <a:r>
              <a:rPr lang="fa-IR" sz="2400" dirty="0">
                <a:cs typeface="B Zar" panose="00000400000000000000" pitchFamily="2" charset="-78"/>
              </a:rPr>
              <a:t> تـسلط علمـي پزشـك بـه توصيه هاي تغذيهاي ويژه اين بيماران، بعلت اعتماد ويژهاي كه بيماران به پزشك دارند بسيار حائز اهميت است.</a:t>
            </a:r>
            <a:endParaRPr lang="en-US" sz="2400" dirty="0">
              <a:cs typeface="B Zar" panose="00000400000000000000" pitchFamily="2" charset="-78"/>
            </a:endParaRPr>
          </a:p>
        </p:txBody>
      </p:sp>
    </p:spTree>
    <p:extLst>
      <p:ext uri="{BB962C8B-B14F-4D97-AF65-F5344CB8AC3E}">
        <p14:creationId xmlns:p14="http://schemas.microsoft.com/office/powerpoint/2010/main" val="21878540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3DD1B-7B50-9F60-FF57-B71F260FED5C}"/>
              </a:ext>
            </a:extLst>
          </p:cNvPr>
          <p:cNvSpPr>
            <a:spLocks noGrp="1"/>
          </p:cNvSpPr>
          <p:nvPr>
            <p:ph type="title"/>
          </p:nvPr>
        </p:nvSpPr>
        <p:spPr>
          <a:xfrm>
            <a:off x="2592925" y="624110"/>
            <a:ext cx="8137279" cy="710168"/>
          </a:xfrm>
        </p:spPr>
        <p:txBody>
          <a:bodyPr>
            <a:normAutofit/>
          </a:bodyPr>
          <a:lstStyle/>
          <a:p>
            <a:pPr algn="r" rtl="1"/>
            <a:r>
              <a:rPr kumimoji="0" lang="fa-IR"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ارجاع به كارشناس تغذيه:</a:t>
            </a:r>
            <a:endParaRPr lang="en-US" sz="2400" b="1" dirty="0">
              <a:cs typeface="B Zar" panose="00000400000000000000" pitchFamily="2" charset="-78"/>
            </a:endParaRPr>
          </a:p>
        </p:txBody>
      </p:sp>
      <p:sp>
        <p:nvSpPr>
          <p:cNvPr id="3" name="Content Placeholder 2">
            <a:extLst>
              <a:ext uri="{FF2B5EF4-FFF2-40B4-BE49-F238E27FC236}">
                <a16:creationId xmlns:a16="http://schemas.microsoft.com/office/drawing/2014/main" id="{8B00557D-2D4C-DFCD-8BE8-197C76E2ED13}"/>
              </a:ext>
            </a:extLst>
          </p:cNvPr>
          <p:cNvSpPr>
            <a:spLocks noGrp="1"/>
          </p:cNvSpPr>
          <p:nvPr>
            <p:ph idx="1"/>
          </p:nvPr>
        </p:nvSpPr>
        <p:spPr>
          <a:xfrm>
            <a:off x="1847461" y="2133600"/>
            <a:ext cx="9657151" cy="1915886"/>
          </a:xfrm>
        </p:spPr>
        <p:txBody>
          <a:bodyPr>
            <a:normAutofit/>
          </a:bodyPr>
          <a:lstStyle/>
          <a:p>
            <a:pPr algn="justLow" rtl="1">
              <a:buFont typeface="Wingdings" panose="05000000000000000000" pitchFamily="2" charset="2"/>
              <a:buChar char="§"/>
            </a:pPr>
            <a:r>
              <a:rPr lang="fa-IR" sz="2800" dirty="0">
                <a:solidFill>
                  <a:schemeClr val="tx1"/>
                </a:solidFill>
                <a:cs typeface="B Zar" panose="00000400000000000000" pitchFamily="2" charset="-78"/>
              </a:rPr>
              <a:t>پزشك بايد پس از تكميل اقدامات درماني مورد نياز و ارايه توصيه هاي كلي تغذيه اي به بيمار، فرد را جهـت مـشاوره و دريافـت رژيم غذايي مناسب به كارشناس تغذيه ارجاع داده و پيگيري نمايد. </a:t>
            </a:r>
            <a:endParaRPr lang="en-US" sz="2800" dirty="0">
              <a:solidFill>
                <a:schemeClr val="tx1"/>
              </a:solidFill>
              <a:cs typeface="B Zar" panose="00000400000000000000" pitchFamily="2" charset="-78"/>
            </a:endParaRPr>
          </a:p>
        </p:txBody>
      </p:sp>
    </p:spTree>
    <p:extLst>
      <p:ext uri="{BB962C8B-B14F-4D97-AF65-F5344CB8AC3E}">
        <p14:creationId xmlns:p14="http://schemas.microsoft.com/office/powerpoint/2010/main" val="35700406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AB71C-AD56-F9DD-6022-C8C52A8558E0}"/>
              </a:ext>
            </a:extLst>
          </p:cNvPr>
          <p:cNvSpPr>
            <a:spLocks noGrp="1"/>
          </p:cNvSpPr>
          <p:nvPr>
            <p:ph type="title"/>
          </p:nvPr>
        </p:nvSpPr>
        <p:spPr>
          <a:xfrm>
            <a:off x="2592925" y="167952"/>
            <a:ext cx="8622471" cy="1091682"/>
          </a:xfrm>
        </p:spPr>
        <p:txBody>
          <a:bodyPr/>
          <a:lstStyle/>
          <a:p>
            <a:pPr algn="r" rtl="1"/>
            <a:r>
              <a:rPr lang="fa-IR" b="1" dirty="0">
                <a:cs typeface="B Zar" panose="00000400000000000000" pitchFamily="2" charset="-78"/>
              </a:rPr>
              <a:t>ارجاع بيماران به سطح 2:</a:t>
            </a:r>
            <a:endParaRPr lang="en-US" b="1" dirty="0">
              <a:cs typeface="B Zar" panose="00000400000000000000" pitchFamily="2" charset="-78"/>
            </a:endParaRPr>
          </a:p>
        </p:txBody>
      </p:sp>
      <p:sp>
        <p:nvSpPr>
          <p:cNvPr id="3" name="Content Placeholder 2">
            <a:extLst>
              <a:ext uri="{FF2B5EF4-FFF2-40B4-BE49-F238E27FC236}">
                <a16:creationId xmlns:a16="http://schemas.microsoft.com/office/drawing/2014/main" id="{CDDA66F6-38B3-7241-B8C9-FE7AC9B9669A}"/>
              </a:ext>
            </a:extLst>
          </p:cNvPr>
          <p:cNvSpPr>
            <a:spLocks noGrp="1"/>
          </p:cNvSpPr>
          <p:nvPr>
            <p:ph idx="1"/>
          </p:nvPr>
        </p:nvSpPr>
        <p:spPr>
          <a:xfrm>
            <a:off x="1390261" y="1166327"/>
            <a:ext cx="10459617" cy="4744895"/>
          </a:xfrm>
        </p:spPr>
        <p:txBody>
          <a:bodyPr>
            <a:normAutofit/>
          </a:bodyPr>
          <a:lstStyle/>
          <a:p>
            <a:pPr marL="0" indent="0" algn="r" rtl="1">
              <a:buNone/>
            </a:pPr>
            <a:r>
              <a:rPr lang="fa-IR" sz="2400" dirty="0">
                <a:cs typeface="B Zar" panose="00000400000000000000" pitchFamily="2" charset="-78"/>
              </a:rPr>
              <a:t>در صورت بروز هر يك از موارد زير با توجه به احتمال آسيب اعضاء حياتي بيمار، به سطح بالاتر ارجاع گردد.</a:t>
            </a:r>
          </a:p>
          <a:p>
            <a:pPr algn="r" rtl="1"/>
            <a:r>
              <a:rPr lang="fa-IR" sz="2000" dirty="0">
                <a:cs typeface="B Zar" panose="00000400000000000000" pitchFamily="2" charset="-78"/>
              </a:rPr>
              <a:t> </a:t>
            </a:r>
            <a:r>
              <a:rPr lang="fa-IR" sz="2000" b="1" dirty="0">
                <a:cs typeface="B Zar" panose="00000400000000000000" pitchFamily="2" charset="-78"/>
              </a:rPr>
              <a:t>آسيب اعضاء حياتي در موارد زير مشخص ميشود: </a:t>
            </a:r>
          </a:p>
          <a:p>
            <a:pPr algn="r" rtl="1"/>
            <a:r>
              <a:rPr lang="fa-IR" sz="2000" dirty="0">
                <a:cs typeface="B Zar" panose="00000400000000000000" pitchFamily="2" charset="-78"/>
              </a:rPr>
              <a:t> هيپرتروفي بطن چپ (كه در الكتروكارديوگرافي مشخص ميشود) يا نارسايي قلبي </a:t>
            </a:r>
          </a:p>
          <a:p>
            <a:pPr algn="r" rtl="1"/>
            <a:r>
              <a:rPr lang="fa-IR" sz="2000" dirty="0">
                <a:cs typeface="B Zar" panose="00000400000000000000" pitchFamily="2" charset="-78"/>
              </a:rPr>
              <a:t>تاريخچه يا علائم درد قفسه صدري </a:t>
            </a:r>
          </a:p>
          <a:p>
            <a:pPr algn="r" rtl="1"/>
            <a:r>
              <a:rPr lang="fa-IR" sz="2000" dirty="0">
                <a:cs typeface="B Zar" panose="00000400000000000000" pitchFamily="2" charset="-78"/>
              </a:rPr>
              <a:t>تاريخچه يا مدرك الكتروكارديوگرافي از انفاركتوس ميوكارد </a:t>
            </a:r>
          </a:p>
          <a:p>
            <a:pPr algn="r" rtl="1"/>
            <a:r>
              <a:rPr lang="fa-IR" sz="2000" dirty="0">
                <a:cs typeface="B Zar" panose="00000400000000000000" pitchFamily="2" charset="-78"/>
              </a:rPr>
              <a:t> تاريخچه يا علائم </a:t>
            </a:r>
            <a:r>
              <a:rPr lang="en-US" sz="2000" dirty="0">
                <a:cs typeface="B Zar" panose="00000400000000000000" pitchFamily="2" charset="-78"/>
              </a:rPr>
              <a:t>Claudication) </a:t>
            </a:r>
            <a:r>
              <a:rPr lang="fa-IR" sz="2000" dirty="0">
                <a:cs typeface="B Zar" panose="00000400000000000000" pitchFamily="2" charset="-78"/>
              </a:rPr>
              <a:t>درد اندام تحتاني به هنگام راه رفتن و بهبود درد با استراحت) </a:t>
            </a:r>
          </a:p>
          <a:p>
            <a:pPr algn="r" rtl="1"/>
            <a:r>
              <a:rPr lang="fa-IR" sz="2000" dirty="0">
                <a:cs typeface="B Zar" panose="00000400000000000000" pitchFamily="2" charset="-78"/>
              </a:rPr>
              <a:t> بالا بودن كراتينين سرم خون </a:t>
            </a:r>
          </a:p>
          <a:p>
            <a:pPr algn="r" rtl="1"/>
            <a:r>
              <a:rPr lang="fa-IR" sz="2000" dirty="0">
                <a:cs typeface="B Zar" panose="00000400000000000000" pitchFamily="2" charset="-78"/>
              </a:rPr>
              <a:t>علائم و نشانههاي </a:t>
            </a:r>
            <a:r>
              <a:rPr lang="en-US" sz="2000" dirty="0">
                <a:cs typeface="B Zar" panose="00000400000000000000" pitchFamily="2" charset="-78"/>
              </a:rPr>
              <a:t>TIA) </a:t>
            </a:r>
            <a:r>
              <a:rPr lang="fa-IR" sz="2000" dirty="0">
                <a:cs typeface="B Zar" panose="00000400000000000000" pitchFamily="2" charset="-78"/>
              </a:rPr>
              <a:t>ايسكمي گذراي مغزي) </a:t>
            </a:r>
          </a:p>
          <a:p>
            <a:pPr algn="r" rtl="1"/>
            <a:r>
              <a:rPr lang="fa-IR" sz="2000" dirty="0">
                <a:cs typeface="B Zar" panose="00000400000000000000" pitchFamily="2" charset="-78"/>
              </a:rPr>
              <a:t> علائم و نشانه هاي آسيب چشم</a:t>
            </a:r>
            <a:endParaRPr lang="en-US" sz="2000" dirty="0">
              <a:cs typeface="B Zar" panose="00000400000000000000" pitchFamily="2" charset="-78"/>
            </a:endParaRPr>
          </a:p>
        </p:txBody>
      </p:sp>
    </p:spTree>
    <p:extLst>
      <p:ext uri="{BB962C8B-B14F-4D97-AF65-F5344CB8AC3E}">
        <p14:creationId xmlns:p14="http://schemas.microsoft.com/office/powerpoint/2010/main" val="37732658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29E10-7B61-B9F0-DE42-FB9A3E0223B2}"/>
              </a:ext>
            </a:extLst>
          </p:cNvPr>
          <p:cNvSpPr>
            <a:spLocks noGrp="1"/>
          </p:cNvSpPr>
          <p:nvPr>
            <p:ph type="title"/>
          </p:nvPr>
        </p:nvSpPr>
        <p:spPr>
          <a:xfrm>
            <a:off x="2592925" y="624110"/>
            <a:ext cx="8809083" cy="924772"/>
          </a:xfrm>
        </p:spPr>
        <p:txBody>
          <a:bodyPr>
            <a:normAutofit/>
          </a:bodyPr>
          <a:lstStyle/>
          <a:p>
            <a:pPr marL="342900" marR="0" lvl="0" indent="-342900" algn="r" defTabSz="457200" eaLnBrk="1" fontAlgn="auto" latinLnBrk="0" hangingPunct="1">
              <a:lnSpc>
                <a:spcPct val="100000"/>
              </a:lnSpc>
              <a:spcBef>
                <a:spcPts val="1000"/>
              </a:spcBef>
              <a:spcAft>
                <a:spcPts val="0"/>
              </a:spcAft>
              <a:tabLst/>
              <a:defRPr/>
            </a:pPr>
            <a:r>
              <a:rPr kumimoji="0" lang="fa-IR"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اقدامات لازم براي ارزيابي آسيب ارگانهاي حياتي: </a:t>
            </a:r>
            <a:br>
              <a:rPr kumimoji="0" lang="fa-IR"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br>
            <a:endParaRPr lang="en-US" sz="2400" b="1" dirty="0"/>
          </a:p>
        </p:txBody>
      </p:sp>
      <p:sp>
        <p:nvSpPr>
          <p:cNvPr id="3" name="Content Placeholder 2">
            <a:extLst>
              <a:ext uri="{FF2B5EF4-FFF2-40B4-BE49-F238E27FC236}">
                <a16:creationId xmlns:a16="http://schemas.microsoft.com/office/drawing/2014/main" id="{04D6BEC9-ABC8-9257-F8ED-D8FC1ABEE6A4}"/>
              </a:ext>
            </a:extLst>
          </p:cNvPr>
          <p:cNvSpPr>
            <a:spLocks noGrp="1"/>
          </p:cNvSpPr>
          <p:nvPr>
            <p:ph idx="1"/>
          </p:nvPr>
        </p:nvSpPr>
        <p:spPr>
          <a:xfrm>
            <a:off x="2589212" y="1548882"/>
            <a:ext cx="8915400" cy="4362340"/>
          </a:xfrm>
        </p:spPr>
        <p:txBody>
          <a:bodyPr>
            <a:normAutofit/>
          </a:bodyPr>
          <a:lstStyle/>
          <a:p>
            <a:pPr algn="justLow" rtl="1"/>
            <a:endParaRPr kumimoji="0" lang="fa-IR"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endParaRPr>
          </a:p>
          <a:p>
            <a:pPr algn="justLow" rtl="1"/>
            <a:r>
              <a:rPr kumimoji="0" lang="fa-IR"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آزمايش خون براي بررسي: </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CBC </a:t>
            </a:r>
            <a:r>
              <a:rPr kumimoji="0" lang="fa-IR"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FBS ,Na ,K ,Ca ,P ,Cr </a:t>
            </a:r>
            <a:r>
              <a:rPr kumimoji="0" lang="fa-IR"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eGFR</a:t>
            </a:r>
            <a:r>
              <a:rPr kumimoji="0" lang="fa-IR"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Uric </a:t>
            </a:r>
            <a:r>
              <a:rPr kumimoji="0" lang="en-US" sz="2000" b="0" i="0" u="none" strike="noStrike" kern="1200" cap="none" spc="0" normalizeH="0" baseline="0" noProof="0" dirty="0" err="1">
                <a:ln>
                  <a:noFill/>
                </a:ln>
                <a:solidFill>
                  <a:prstClr val="black">
                    <a:lumMod val="75000"/>
                    <a:lumOff val="25000"/>
                  </a:prstClr>
                </a:solidFill>
                <a:effectLst/>
                <a:uLnTx/>
                <a:uFillTx/>
                <a:latin typeface="Century Gothic" panose="020B0502020202020204"/>
                <a:ea typeface="+mn-ea"/>
                <a:cs typeface="B Zar" panose="00000400000000000000" pitchFamily="2" charset="-78"/>
              </a:rPr>
              <a:t>acide</a:t>
            </a:r>
            <a:r>
              <a:rPr kumimoji="0" lang="fa-IR"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,Hb ,HCT ,LDL ,HDL ,TG ,</a:t>
            </a:r>
            <a:r>
              <a:rPr kumimoji="0" lang="fa-IR"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a:t>
            </a:r>
            <a:r>
              <a:rPr kumimoji="0" lang="en-US" sz="2000" b="0" i="0" u="none" strike="noStrike" kern="1200" cap="none" spc="0" normalizeH="0" baseline="0" noProof="0" dirty="0" err="1">
                <a:ln>
                  <a:noFill/>
                </a:ln>
                <a:solidFill>
                  <a:prstClr val="black">
                    <a:lumMod val="75000"/>
                    <a:lumOff val="25000"/>
                  </a:prstClr>
                </a:solidFill>
                <a:effectLst/>
                <a:uLnTx/>
                <a:uFillTx/>
                <a:latin typeface="Century Gothic" panose="020B0502020202020204"/>
                <a:ea typeface="+mn-ea"/>
                <a:cs typeface="B Zar" panose="00000400000000000000" pitchFamily="2" charset="-78"/>
              </a:rPr>
              <a:t>cholestrol</a:t>
            </a:r>
            <a:r>
              <a:rPr kumimoji="0" lang="en-US"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Total </a:t>
            </a:r>
            <a:r>
              <a:rPr kumimoji="0" lang="fa-IR"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a:t>
            </a:r>
            <a:r>
              <a:rPr lang="fa-IR" sz="2000" dirty="0">
                <a:solidFill>
                  <a:prstClr val="black">
                    <a:lumMod val="75000"/>
                    <a:lumOff val="25000"/>
                  </a:prstClr>
                </a:solidFill>
                <a:cs typeface="B Zar" panose="00000400000000000000" pitchFamily="2" charset="-78"/>
              </a:rPr>
              <a:t>وكليرانس كراتينين درصورت </a:t>
            </a:r>
            <a:r>
              <a:rPr kumimoji="0" lang="fa-IR"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نياز آزمايشات ديگر بر اساس تاريخچه بيمار، معاينات باليني ونتايج آزمايشات اوليه درخواست مي گردد. </a:t>
            </a:r>
          </a:p>
          <a:p>
            <a:pPr algn="justLow" rtl="1"/>
            <a:r>
              <a:rPr kumimoji="0" lang="fa-IR"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آزمايش ادرار براي بررسي وجود پروتئين انجام ميشود. </a:t>
            </a:r>
          </a:p>
          <a:p>
            <a:pPr algn="justLow" rtl="1"/>
            <a:r>
              <a:rPr kumimoji="0" lang="fa-IR"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بررسي ته چشم (فوندوسكوپي) از نظر وجود رتينوپاتي </a:t>
            </a:r>
          </a:p>
          <a:p>
            <a:pPr algn="justLow" rtl="1"/>
            <a:r>
              <a:rPr kumimoji="0" lang="fa-IR"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الكتروكارديوگرافي براي بررسي وجود هيبرتروفي بطن چپ يا ايسكمي قلب</a:t>
            </a:r>
          </a:p>
          <a:p>
            <a:pPr marL="0" indent="0" algn="justLow" rtl="1">
              <a:buNone/>
            </a:pPr>
            <a:r>
              <a:rPr kumimoji="0" lang="fa-IR"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 </a:t>
            </a:r>
            <a:r>
              <a:rPr kumimoji="0" lang="fa-IR" sz="2000" b="1" i="0" u="none" strike="noStrike" kern="1200" cap="none" spc="0" normalizeH="0" baseline="0" noProof="0" dirty="0">
                <a:ln>
                  <a:noFill/>
                </a:ln>
                <a:solidFill>
                  <a:srgbClr val="002060"/>
                </a:solidFill>
                <a:effectLst/>
                <a:uLnTx/>
                <a:uFillTx/>
                <a:latin typeface="Century Gothic" panose="020B0502020202020204"/>
                <a:ea typeface="+mn-ea"/>
                <a:cs typeface="B Zar" panose="00000400000000000000" pitchFamily="2" charset="-78"/>
              </a:rPr>
              <a:t>شروع ناگهاني فشارخون بالا در افراد زير 30 سال و بالاي 55 سال كه فشارخون </a:t>
            </a:r>
            <a:r>
              <a:rPr kumimoji="0" lang="en-US" sz="2000" b="1" i="0" u="none" strike="noStrike" kern="1200" cap="none" spc="0" normalizeH="0" baseline="0" noProof="0" dirty="0">
                <a:ln>
                  <a:noFill/>
                </a:ln>
                <a:solidFill>
                  <a:srgbClr val="002060"/>
                </a:solidFill>
                <a:effectLst/>
                <a:uLnTx/>
                <a:uFillTx/>
                <a:latin typeface="Century Gothic" panose="020B0502020202020204"/>
                <a:ea typeface="+mn-ea"/>
                <a:cs typeface="B Zar" panose="00000400000000000000" pitchFamily="2" charset="-78"/>
              </a:rPr>
              <a:t>stage I </a:t>
            </a:r>
            <a:r>
              <a:rPr kumimoji="0" lang="fa-IR" sz="2000" b="1" i="0" u="none" strike="noStrike" kern="1200" cap="none" spc="0" normalizeH="0" baseline="0" noProof="0" dirty="0">
                <a:ln>
                  <a:noFill/>
                </a:ln>
                <a:solidFill>
                  <a:srgbClr val="002060"/>
                </a:solidFill>
                <a:effectLst/>
                <a:uLnTx/>
                <a:uFillTx/>
                <a:latin typeface="Century Gothic" panose="020B0502020202020204"/>
                <a:ea typeface="+mn-ea"/>
                <a:cs typeface="B Zar" panose="00000400000000000000" pitchFamily="2" charset="-78"/>
              </a:rPr>
              <a:t>دارند از نظر علل ثانويه فشارخون بالا بررسي شوند.</a:t>
            </a:r>
            <a:endParaRPr lang="en-US" sz="2000" b="1" dirty="0">
              <a:solidFill>
                <a:srgbClr val="002060"/>
              </a:solidFill>
            </a:endParaRPr>
          </a:p>
        </p:txBody>
      </p:sp>
    </p:spTree>
    <p:extLst>
      <p:ext uri="{BB962C8B-B14F-4D97-AF65-F5344CB8AC3E}">
        <p14:creationId xmlns:p14="http://schemas.microsoft.com/office/powerpoint/2010/main" val="18427417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0C956-E4EE-C966-D78B-B1B93A7E48D5}"/>
              </a:ext>
            </a:extLst>
          </p:cNvPr>
          <p:cNvSpPr>
            <a:spLocks noGrp="1"/>
          </p:cNvSpPr>
          <p:nvPr>
            <p:ph type="title"/>
          </p:nvPr>
        </p:nvSpPr>
        <p:spPr>
          <a:xfrm>
            <a:off x="2592925" y="233266"/>
            <a:ext cx="8911687" cy="1110342"/>
          </a:xfrm>
        </p:spPr>
        <p:txBody>
          <a:bodyPr/>
          <a:lstStyle/>
          <a:p>
            <a:pPr algn="r" rtl="1"/>
            <a:r>
              <a:rPr lang="fa-IR" b="1" dirty="0">
                <a:cs typeface="B Zar" panose="00000400000000000000" pitchFamily="2" charset="-78"/>
              </a:rPr>
              <a:t>نظارت و ارايه پسخوراند :</a:t>
            </a:r>
            <a:endParaRPr lang="en-US" b="1" dirty="0">
              <a:cs typeface="B Zar" panose="00000400000000000000" pitchFamily="2" charset="-78"/>
            </a:endParaRPr>
          </a:p>
        </p:txBody>
      </p:sp>
      <p:sp>
        <p:nvSpPr>
          <p:cNvPr id="3" name="Content Placeholder 2">
            <a:extLst>
              <a:ext uri="{FF2B5EF4-FFF2-40B4-BE49-F238E27FC236}">
                <a16:creationId xmlns:a16="http://schemas.microsoft.com/office/drawing/2014/main" id="{8CD57F88-66D8-B4B8-F862-36E300C21008}"/>
              </a:ext>
            </a:extLst>
          </p:cNvPr>
          <p:cNvSpPr>
            <a:spLocks noGrp="1"/>
          </p:cNvSpPr>
          <p:nvPr>
            <p:ph idx="1"/>
          </p:nvPr>
        </p:nvSpPr>
        <p:spPr>
          <a:xfrm>
            <a:off x="1464906" y="1278293"/>
            <a:ext cx="10039706" cy="5225143"/>
          </a:xfrm>
        </p:spPr>
        <p:txBody>
          <a:bodyPr>
            <a:noAutofit/>
          </a:bodyPr>
          <a:lstStyle/>
          <a:p>
            <a:pPr algn="justLow" rtl="1"/>
            <a:r>
              <a:rPr lang="fa-IR" sz="2800" dirty="0">
                <a:cs typeface="B Zar" panose="00000400000000000000" pitchFamily="2" charset="-78"/>
              </a:rPr>
              <a:t>پزشك بايد بر فعاليتهاي بهورز، مراقب سلامت و كاردان نظارت دايمي داشته باشد.</a:t>
            </a:r>
          </a:p>
          <a:p>
            <a:pPr algn="justLow" rtl="1"/>
            <a:r>
              <a:rPr lang="fa-IR" sz="2800" dirty="0">
                <a:cs typeface="B Zar" panose="00000400000000000000" pitchFamily="2" charset="-78"/>
              </a:rPr>
              <a:t>همچنين ارايـه پـسخورانـد دقيـق و شفاف به سطوح پايين تر، يكي از مهمترين وظايف پزشك است.</a:t>
            </a:r>
          </a:p>
          <a:p>
            <a:pPr algn="justLow" rtl="1"/>
            <a:r>
              <a:rPr lang="fa-IR" sz="2800" dirty="0">
                <a:cs typeface="B Zar" panose="00000400000000000000" pitchFamily="2" charset="-78"/>
              </a:rPr>
              <a:t> پزشك بايـد دستورات و توصيه هاي درماني را به زبـان سـاده براي بهورز، مراقب سلامت و كاردان توضيح دهد. </a:t>
            </a:r>
          </a:p>
          <a:p>
            <a:pPr marL="0" indent="0" algn="justLow" rtl="1">
              <a:buNone/>
            </a:pPr>
            <a:endParaRPr lang="fa-IR" sz="2800" dirty="0">
              <a:cs typeface="B Zar" panose="00000400000000000000" pitchFamily="2" charset="-78"/>
            </a:endParaRPr>
          </a:p>
          <a:p>
            <a:pPr marL="0" indent="0" algn="justLow" rtl="1">
              <a:buNone/>
            </a:pPr>
            <a:r>
              <a:rPr lang="fa-IR" sz="2800" dirty="0">
                <a:cs typeface="B Zar" panose="00000400000000000000" pitchFamily="2" charset="-78"/>
              </a:rPr>
              <a:t> </a:t>
            </a:r>
            <a:r>
              <a:rPr lang="fa-IR" sz="2800" b="1" dirty="0">
                <a:solidFill>
                  <a:srgbClr val="C00000"/>
                </a:solidFill>
                <a:cs typeface="B Zar" panose="00000400000000000000" pitchFamily="2" charset="-78"/>
              </a:rPr>
              <a:t>نكته: </a:t>
            </a:r>
            <a:r>
              <a:rPr lang="fa-IR" sz="2800" dirty="0">
                <a:cs typeface="B Zar" panose="00000400000000000000" pitchFamily="2" charset="-78"/>
              </a:rPr>
              <a:t>مراقبت افراد مبتلا به فشار خون بالا توسط كارشناس تغذيه به صورت آموزش و مشاوره تغذيه، تنظيم رژيم غـذايي و پيگيري بيمار ادامه يافته و درصورت عدم نتيجه گيري مطلوب پس از 3 دوره مراقبت، با پزشك مشاوره و در صورت نيـاز بـه سطح بالاتر ارجاع ميگردد. </a:t>
            </a:r>
            <a:endParaRPr lang="en-US" sz="2800" dirty="0">
              <a:cs typeface="B Zar" panose="00000400000000000000" pitchFamily="2" charset="-78"/>
            </a:endParaRPr>
          </a:p>
        </p:txBody>
      </p:sp>
    </p:spTree>
    <p:extLst>
      <p:ext uri="{BB962C8B-B14F-4D97-AF65-F5344CB8AC3E}">
        <p14:creationId xmlns:p14="http://schemas.microsoft.com/office/powerpoint/2010/main" val="1721589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F610C4-18C9-9C49-3C1C-70711A9FC11F}"/>
              </a:ext>
            </a:extLst>
          </p:cNvPr>
          <p:cNvSpPr>
            <a:spLocks noGrp="1"/>
          </p:cNvSpPr>
          <p:nvPr>
            <p:ph idx="1"/>
          </p:nvPr>
        </p:nvSpPr>
        <p:spPr>
          <a:xfrm>
            <a:off x="757646" y="670560"/>
            <a:ext cx="11207931" cy="5240662"/>
          </a:xfrm>
        </p:spPr>
        <p:txBody>
          <a:bodyPr>
            <a:normAutofit/>
          </a:bodyPr>
          <a:lstStyle/>
          <a:p>
            <a:pPr marL="342900" marR="0" lvl="0" indent="-342900" algn="justLow" defTabSz="457200" rtl="1" eaLnBrk="1" fontAlgn="auto" latinLnBrk="0" hangingPunct="1">
              <a:lnSpc>
                <a:spcPct val="100000"/>
              </a:lnSpc>
              <a:spcBef>
                <a:spcPts val="1000"/>
              </a:spcBef>
              <a:spcAft>
                <a:spcPts val="0"/>
              </a:spcAft>
              <a:buClr>
                <a:srgbClr val="A53010"/>
              </a:buClr>
              <a:buSzTx/>
              <a:buFont typeface="Wingdings 3" charset="2"/>
              <a:buChar char=""/>
              <a:tabLst/>
              <a:defRPr/>
            </a:pPr>
            <a:endParaRPr kumimoji="0" lang="fa-IR" sz="26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endParaRPr>
          </a:p>
          <a:p>
            <a:pPr marL="342900" marR="0" lvl="0" indent="-342900" algn="justLow"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fa-IR" sz="26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قلب به طور مداوم خون را به داخل شرياني به نام آئورت (</a:t>
            </a:r>
            <a:r>
              <a:rPr kumimoji="0" lang="en-US" sz="26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aorta</a:t>
            </a:r>
            <a:r>
              <a:rPr kumimoji="0" lang="fa-IR" sz="26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 و شاخه هاي آن كه مسئول رساندن اكسيژن و مواد غـذايي به تمام اعضاي بدن هستند، پمپ ميكند. </a:t>
            </a:r>
          </a:p>
          <a:p>
            <a:pPr marL="342900" marR="0" lvl="0" indent="-342900" algn="justLow"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fa-IR" sz="26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شريانهاي بزرگ به صورت لوله هايي با ديواره قابل اتساع وظيفه انتقال خون را از قلب به شريانهاي كوچك و مويرگها بر عهده دارند.</a:t>
            </a:r>
          </a:p>
          <a:p>
            <a:pPr marL="342900" marR="0" lvl="0" indent="-342900" algn="justLow"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fa-IR" sz="17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a:t>
            </a:r>
            <a:r>
              <a:rPr kumimoji="0" lang="fa-IR" sz="26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بهترين راه براي پي بردن به مقدار فشارخون هر فـرد، انـدازه گيـري منظم آن با دستگاه فشارسنج است </a:t>
            </a:r>
          </a:p>
          <a:p>
            <a:pPr marL="0" marR="0" lvl="0" indent="0" algn="justLow" defTabSz="457200" rtl="1" eaLnBrk="1" fontAlgn="auto" latinLnBrk="0" hangingPunct="1">
              <a:lnSpc>
                <a:spcPct val="100000"/>
              </a:lnSpc>
              <a:spcBef>
                <a:spcPts val="1000"/>
              </a:spcBef>
              <a:spcAft>
                <a:spcPts val="0"/>
              </a:spcAft>
              <a:buClr>
                <a:srgbClr val="A53010"/>
              </a:buClr>
              <a:buSzTx/>
              <a:buFont typeface="Wingdings 3" charset="2"/>
              <a:buNone/>
              <a:tabLst/>
              <a:defRPr/>
            </a:pPr>
            <a:endParaRPr kumimoji="0" lang="fa-IR" sz="26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endParaRPr>
          </a:p>
          <a:p>
            <a:pPr marL="0" marR="0" lvl="0" indent="0" algn="justLow" defTabSz="457200" rtl="1" eaLnBrk="1" fontAlgn="auto" latinLnBrk="0" hangingPunct="1">
              <a:lnSpc>
                <a:spcPct val="100000"/>
              </a:lnSpc>
              <a:spcBef>
                <a:spcPts val="1000"/>
              </a:spcBef>
              <a:spcAft>
                <a:spcPts val="0"/>
              </a:spcAft>
              <a:buClr>
                <a:srgbClr val="A53010"/>
              </a:buClr>
              <a:buSzTx/>
              <a:buFont typeface="Wingdings 3" charset="2"/>
              <a:buNone/>
              <a:tabLst/>
              <a:defRPr/>
            </a:pPr>
            <a:r>
              <a:rPr kumimoji="0" lang="fa-IR" sz="26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در هر فـرد فـشارخون را در دو سطح سيستول و دياستول اندازه ميگيرند كه با واحد ميلـيمتـر جيوه نشان داده ميشود.</a:t>
            </a:r>
          </a:p>
          <a:p>
            <a:pPr marL="0" marR="0" lvl="0" indent="0" algn="ctr" defTabSz="457200" rtl="1" eaLnBrk="1" fontAlgn="auto" latinLnBrk="0" hangingPunct="1">
              <a:lnSpc>
                <a:spcPct val="100000"/>
              </a:lnSpc>
              <a:spcBef>
                <a:spcPts val="1000"/>
              </a:spcBef>
              <a:spcAft>
                <a:spcPts val="0"/>
              </a:spcAft>
              <a:buClr>
                <a:srgbClr val="A53010"/>
              </a:buClr>
              <a:buSzTx/>
              <a:buFont typeface="Wingdings 3" charset="2"/>
              <a:buNone/>
              <a:tabLst/>
              <a:defRPr/>
            </a:pPr>
            <a:r>
              <a:rPr kumimoji="0" lang="fa-IR" sz="26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فشار خون بالاتر از حد طبيعي (پرفشاري خون)، خود موجب عوارض كشنده اي است. </a:t>
            </a:r>
          </a:p>
          <a:p>
            <a:pPr marL="0" indent="0">
              <a:buNone/>
            </a:pPr>
            <a:endParaRPr lang="en-US" dirty="0"/>
          </a:p>
        </p:txBody>
      </p:sp>
    </p:spTree>
    <p:extLst>
      <p:ext uri="{BB962C8B-B14F-4D97-AF65-F5344CB8AC3E}">
        <p14:creationId xmlns:p14="http://schemas.microsoft.com/office/powerpoint/2010/main" val="3585679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5826D-2796-09E7-D333-D3BB82AA6790}"/>
              </a:ext>
            </a:extLst>
          </p:cNvPr>
          <p:cNvSpPr>
            <a:spLocks noGrp="1"/>
          </p:cNvSpPr>
          <p:nvPr>
            <p:ph type="title"/>
          </p:nvPr>
        </p:nvSpPr>
        <p:spPr/>
        <p:txBody>
          <a:bodyPr>
            <a:normAutofit/>
          </a:bodyPr>
          <a:lstStyle/>
          <a:p>
            <a:pPr algn="r" rtl="1"/>
            <a:r>
              <a:rPr kumimoji="0" lang="fa-IR"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فشارخون به دو عامل مهم بستگي دارد:</a:t>
            </a:r>
            <a:endParaRPr lang="en-US" sz="2400" b="1" dirty="0"/>
          </a:p>
        </p:txBody>
      </p:sp>
      <p:sp>
        <p:nvSpPr>
          <p:cNvPr id="3" name="Content Placeholder 2">
            <a:extLst>
              <a:ext uri="{FF2B5EF4-FFF2-40B4-BE49-F238E27FC236}">
                <a16:creationId xmlns:a16="http://schemas.microsoft.com/office/drawing/2014/main" id="{DD9F41BB-D266-B336-D73C-AB6DAA767C00}"/>
              </a:ext>
            </a:extLst>
          </p:cNvPr>
          <p:cNvSpPr>
            <a:spLocks noGrp="1"/>
          </p:cNvSpPr>
          <p:nvPr>
            <p:ph idx="1"/>
          </p:nvPr>
        </p:nvSpPr>
        <p:spPr>
          <a:xfrm>
            <a:off x="1915886" y="1759131"/>
            <a:ext cx="9588726" cy="4152091"/>
          </a:xfrm>
        </p:spPr>
        <p:txBody>
          <a:bodyPr>
            <a:normAutofit/>
          </a:bodyPr>
          <a:lstStyle/>
          <a:p>
            <a:pPr algn="justLow" rtl="1"/>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يكي بـرون ده قلـب يعنـي مقدار خوني كه در هر دقيقه به وسيله قلب به درون شريان آئورت پمپ ميشود (حدود 6ـ 5 ليتر) و عامل ديگـر مقاومـت رگ، يعني مقاومتي كه بر سر راه خروج خون از قلب در رگها وجود دارد.</a:t>
            </a:r>
          </a:p>
          <a:p>
            <a:pPr marL="0" indent="0" algn="justLow" rtl="1">
              <a:buNone/>
            </a:pPr>
            <a:endPar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endParaRPr>
          </a:p>
          <a:p>
            <a:pPr marL="0" indent="0" algn="ctr" rtl="1">
              <a:buNone/>
            </a:pPr>
            <a:r>
              <a:rPr kumimoji="0" lang="fa-IR"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با تغييـر بـرون ده قلـب يـا مقاومـت رگ، مقـدار فشارخون تغيير ميكند</a:t>
            </a:r>
          </a:p>
          <a:p>
            <a:pPr algn="justLow" rtl="1"/>
            <a:endParaRPr lang="en-US" sz="2400" dirty="0"/>
          </a:p>
        </p:txBody>
      </p:sp>
    </p:spTree>
    <p:extLst>
      <p:ext uri="{BB962C8B-B14F-4D97-AF65-F5344CB8AC3E}">
        <p14:creationId xmlns:p14="http://schemas.microsoft.com/office/powerpoint/2010/main" val="967776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BA811-112A-DD87-DD96-392AEBEB8D88}"/>
              </a:ext>
            </a:extLst>
          </p:cNvPr>
          <p:cNvSpPr>
            <a:spLocks noGrp="1"/>
          </p:cNvSpPr>
          <p:nvPr>
            <p:ph type="title"/>
          </p:nvPr>
        </p:nvSpPr>
        <p:spPr/>
        <p:txBody>
          <a:bodyPr/>
          <a:lstStyle/>
          <a:p>
            <a:pPr marL="342900" marR="0" lvl="0" indent="-342900" algn="ctr" defTabSz="457200" eaLnBrk="1" fontAlgn="auto" latinLnBrk="0" hangingPunct="1">
              <a:lnSpc>
                <a:spcPct val="100000"/>
              </a:lnSpc>
              <a:spcBef>
                <a:spcPts val="1000"/>
              </a:spcBef>
              <a:spcAft>
                <a:spcPts val="0"/>
              </a:spcAft>
              <a:tabLst/>
              <a:defRPr/>
            </a:pPr>
            <a:r>
              <a:rPr kumimoji="0" lang="fa-IR"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از آنجا كه پمپ يا تلمبه كردن خون توسط قلب به داخل شريانها، ضربان دار است</a:t>
            </a:r>
            <a:br>
              <a:rPr kumimoji="0" lang="fa-IR" sz="17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br>
            <a:endParaRPr lang="en-US" dirty="0"/>
          </a:p>
        </p:txBody>
      </p:sp>
      <p:sp>
        <p:nvSpPr>
          <p:cNvPr id="3" name="Content Placeholder 2">
            <a:extLst>
              <a:ext uri="{FF2B5EF4-FFF2-40B4-BE49-F238E27FC236}">
                <a16:creationId xmlns:a16="http://schemas.microsoft.com/office/drawing/2014/main" id="{871E7F80-2033-0E7B-DFC1-EA4706FFF840}"/>
              </a:ext>
            </a:extLst>
          </p:cNvPr>
          <p:cNvSpPr>
            <a:spLocks noGrp="1"/>
          </p:cNvSpPr>
          <p:nvPr>
            <p:ph idx="1"/>
          </p:nvPr>
        </p:nvSpPr>
        <p:spPr>
          <a:xfrm>
            <a:off x="1436914" y="2161592"/>
            <a:ext cx="10067698" cy="3777622"/>
          </a:xfrm>
        </p:spPr>
        <p:txBody>
          <a:bodyPr>
            <a:normAutofit/>
          </a:bodyPr>
          <a:lstStyle/>
          <a:p>
            <a:pPr marL="0" indent="0" algn="ctr" rtl="1">
              <a:buNone/>
            </a:pP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فشارخون بين دو سـطح حـداكثر و حداقل در نوسان است.</a:t>
            </a:r>
          </a:p>
          <a:p>
            <a:pPr marL="0" indent="0" algn="ctr" rtl="1">
              <a:buNone/>
            </a:pP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در زماني كه قلب منقبض ميشود، خون وارد شريانها ميشود و فشارخون بـه حـداكثر مقـدار خـود ميرسد كه به آن فشارخون سيستول ميگويند. </a:t>
            </a:r>
          </a:p>
          <a:p>
            <a:pPr marL="0" indent="0" algn="ctr" rtl="1">
              <a:buNone/>
            </a:pPr>
            <a:endPar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endParaRPr>
          </a:p>
          <a:p>
            <a:pPr marL="0" indent="0" algn="justLow" rtl="1">
              <a:buNone/>
            </a:pP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در زمان استراحت قلب كه خون وارد شريان نميشود، با خروج تـدريجي خون از اين شريانها و جريان آن به سوي مويرگها فشارخون كاهش يافته و به حـداقل مقـدار خـود مـيرسـد، كـه بـه آن فشارخون دياستول ميگويند</a:t>
            </a:r>
            <a:endParaRPr lang="en-US" sz="2400" dirty="0"/>
          </a:p>
        </p:txBody>
      </p:sp>
    </p:spTree>
    <p:extLst>
      <p:ext uri="{BB962C8B-B14F-4D97-AF65-F5344CB8AC3E}">
        <p14:creationId xmlns:p14="http://schemas.microsoft.com/office/powerpoint/2010/main" val="1768760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283876-45BD-D622-A87E-EF89DBADBAD2}"/>
              </a:ext>
            </a:extLst>
          </p:cNvPr>
          <p:cNvSpPr>
            <a:spLocks noGrp="1"/>
          </p:cNvSpPr>
          <p:nvPr>
            <p:ph idx="1"/>
          </p:nvPr>
        </p:nvSpPr>
        <p:spPr>
          <a:xfrm>
            <a:off x="1884784" y="2133600"/>
            <a:ext cx="9619828" cy="3777622"/>
          </a:xfrm>
        </p:spPr>
        <p:txBody>
          <a:bodyPr>
            <a:normAutofit/>
          </a:bodyPr>
          <a:lstStyle/>
          <a:p>
            <a:pPr algn="justLow" rtl="1"/>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فشارخون بالا در نتيجه افزايش فشار بيش از حد طبيعي جريان خون بر ديواره شريانها ايجاد مـيشـود.</a:t>
            </a:r>
          </a:p>
          <a:p>
            <a:pPr marL="0" indent="0" algn="ctr" rtl="1">
              <a:buNone/>
            </a:pP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اگـر فـشارخون به طور دايمي بالاتر از حد طبيعي باشد، به آن فشارخون بالا ميگويند.</a:t>
            </a:r>
            <a:endParaRPr lang="en-US" sz="2400" dirty="0"/>
          </a:p>
        </p:txBody>
      </p:sp>
    </p:spTree>
    <p:extLst>
      <p:ext uri="{BB962C8B-B14F-4D97-AF65-F5344CB8AC3E}">
        <p14:creationId xmlns:p14="http://schemas.microsoft.com/office/powerpoint/2010/main" val="1238995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E530D0-572B-7DDF-C7D9-8F5AD926898D}"/>
              </a:ext>
            </a:extLst>
          </p:cNvPr>
          <p:cNvSpPr>
            <a:spLocks noGrp="1"/>
          </p:cNvSpPr>
          <p:nvPr>
            <p:ph idx="1"/>
          </p:nvPr>
        </p:nvSpPr>
        <p:spPr>
          <a:xfrm>
            <a:off x="1082351" y="513183"/>
            <a:ext cx="10422261" cy="6214187"/>
          </a:xfrm>
        </p:spPr>
        <p:txBody>
          <a:bodyPr>
            <a:noAutofit/>
          </a:bodyPr>
          <a:lstStyle/>
          <a:p>
            <a:pPr algn="ctr" rtl="1"/>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فشارخون بالا علامت ندارد، </a:t>
            </a:r>
          </a:p>
          <a:p>
            <a:pPr marL="0" indent="0" algn="ctr" rtl="1">
              <a:buNone/>
            </a:pP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تنها راه براي پي بردن به مقدار فشارخون هر فـرد، </a:t>
            </a:r>
            <a:r>
              <a:rPr kumimoji="0" lang="fa-IR"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انـدازه گيـري فـشارخون </a:t>
            </a: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او است. </a:t>
            </a:r>
          </a:p>
          <a:p>
            <a:pPr marL="0" indent="0" algn="ctr" rtl="1">
              <a:buNone/>
            </a:pPr>
            <a:endPar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endParaRPr>
          </a:p>
          <a:p>
            <a:pPr algn="ctr" rtl="1"/>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مقدار فشارخون هر فرد يكي از مهم ترين علائم حياتي است و به نوعي به فشار شريانچه ها (آرتريـال) يـا شـريانهـاي بزرگ (آرتري) اشاره دارد. </a:t>
            </a:r>
          </a:p>
          <a:p>
            <a:pPr marL="0" indent="0" algn="ctr" rtl="1">
              <a:buNone/>
            </a:pPr>
            <a:endPar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endParaRPr>
          </a:p>
          <a:p>
            <a:pPr algn="ctr" rtl="1"/>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براي اين كار بايستي از دستگاه اندازه گيري فشارخون استفاده كرد. </a:t>
            </a:r>
          </a:p>
          <a:p>
            <a:pPr marL="0" indent="0" algn="ctr" rtl="1">
              <a:buNone/>
            </a:pP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غالبـاً فـشارخون را در شـريان بازويي براكيال (</a:t>
            </a: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brachial</a:t>
            </a: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اندازه مي گيرند. </a:t>
            </a:r>
          </a:p>
          <a:p>
            <a:pPr marL="0" indent="0" algn="ctr" rtl="1">
              <a:buNone/>
            </a:pPr>
            <a:endPar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endParaRPr>
          </a:p>
          <a:p>
            <a:pPr algn="ctr" rtl="1"/>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شريان بازويي يك رگ خوني است كه مسير آن از شانه هـا تـا زيـر آرنـج اسـت و سپس در ساعد به دو شاخه راديال (</a:t>
            </a: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radial </a:t>
            </a: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 و اولنار (</a:t>
            </a:r>
            <a:r>
              <a:rPr kumimoji="0" lang="en-US"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ulnar </a:t>
            </a:r>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تقسيم مـيشـود و ادامـه پيـدا مـيكنـد.</a:t>
            </a:r>
          </a:p>
          <a:p>
            <a:pPr marL="0" indent="0" algn="ctr" rtl="1">
              <a:buNone/>
            </a:pPr>
            <a:endPar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endParaRPr>
          </a:p>
          <a:p>
            <a:pPr algn="ctr" rtl="1"/>
            <a:r>
              <a:rPr kumimoji="0" lang="fa-IR"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 ايـن شـريان يكـي از شريانهايي است كه ميتوان فشارخون را براحتي از آن اندازه گيري كرد</a:t>
            </a:r>
            <a:endParaRPr lang="en-US" sz="2400" dirty="0"/>
          </a:p>
        </p:txBody>
      </p:sp>
    </p:spTree>
    <p:extLst>
      <p:ext uri="{BB962C8B-B14F-4D97-AF65-F5344CB8AC3E}">
        <p14:creationId xmlns:p14="http://schemas.microsoft.com/office/powerpoint/2010/main" val="820581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6E5FE-2860-F639-DDD1-56C3BBA2E782}"/>
              </a:ext>
            </a:extLst>
          </p:cNvPr>
          <p:cNvSpPr>
            <a:spLocks noGrp="1"/>
          </p:cNvSpPr>
          <p:nvPr>
            <p:ph type="title"/>
          </p:nvPr>
        </p:nvSpPr>
        <p:spPr/>
        <p:txBody>
          <a:bodyPr/>
          <a:lstStyle/>
          <a:p>
            <a:pPr algn="r" rtl="1"/>
            <a:r>
              <a:rPr kumimoji="0" lang="fa-IR"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B Zar" panose="00000400000000000000" pitchFamily="2" charset="-78"/>
              </a:rPr>
              <a:t>تشخيص فشار خون بالا:</a:t>
            </a:r>
            <a:endParaRPr lang="en-US" b="1" dirty="0"/>
          </a:p>
        </p:txBody>
      </p:sp>
      <p:sp>
        <p:nvSpPr>
          <p:cNvPr id="3" name="Content Placeholder 2">
            <a:extLst>
              <a:ext uri="{FF2B5EF4-FFF2-40B4-BE49-F238E27FC236}">
                <a16:creationId xmlns:a16="http://schemas.microsoft.com/office/drawing/2014/main" id="{3FC76D7B-5EB1-8A35-9FF7-D490A471E22F}"/>
              </a:ext>
            </a:extLst>
          </p:cNvPr>
          <p:cNvSpPr>
            <a:spLocks noGrp="1"/>
          </p:cNvSpPr>
          <p:nvPr>
            <p:ph idx="1"/>
          </p:nvPr>
        </p:nvSpPr>
        <p:spPr>
          <a:xfrm>
            <a:off x="1380931" y="2133600"/>
            <a:ext cx="10123681" cy="3777622"/>
          </a:xfrm>
        </p:spPr>
        <p:txBody>
          <a:bodyPr>
            <a:normAutofit/>
          </a:bodyPr>
          <a:lstStyle/>
          <a:p>
            <a:pPr algn="justLow" rtl="1"/>
            <a:r>
              <a:rPr lang="fa-IR" sz="2400" dirty="0">
                <a:cs typeface="B Zar" panose="00000400000000000000" pitchFamily="2" charset="-78"/>
              </a:rPr>
              <a:t>افرادي كه هنگام ارزيابي اوليه فشار خون مساوي يا بيش از 140/90 ميليمتر جيوه داشته باشند، پس از تعيين ميزان خطر ده ساله سكته هاي قلبي و مغزي تـوسط كارشناس مراقب سلامت يا بهورز به پزشك مركز بهداشتي درماني معرفـي (ارجـاع غيرفوري) ميشوند.</a:t>
            </a:r>
          </a:p>
          <a:p>
            <a:pPr marL="0" indent="0" algn="justLow" rtl="1">
              <a:buNone/>
            </a:pPr>
            <a:endParaRPr lang="fa-IR" sz="2400" dirty="0">
              <a:cs typeface="B Zar" panose="00000400000000000000" pitchFamily="2" charset="-78"/>
            </a:endParaRPr>
          </a:p>
          <a:p>
            <a:pPr marL="0" indent="0" algn="ctr" rtl="1">
              <a:buNone/>
            </a:pPr>
            <a:r>
              <a:rPr lang="fa-IR" sz="2400" dirty="0">
                <a:cs typeface="B Zar" panose="00000400000000000000" pitchFamily="2" charset="-78"/>
              </a:rPr>
              <a:t>وظيفه پـزشك ارزيابي افراد مشكوك و تشخيص بيماري (طبق متن آموزشي) اسـت.</a:t>
            </a:r>
          </a:p>
          <a:p>
            <a:pPr marL="0" indent="0" algn="ctr" rtl="1">
              <a:buNone/>
            </a:pPr>
            <a:r>
              <a:rPr lang="fa-IR" sz="2400" dirty="0">
                <a:cs typeface="B Zar" panose="00000400000000000000" pitchFamily="2" charset="-78"/>
              </a:rPr>
              <a:t> بـراي تـشخيص بيماري فشار خون اخذ شرح حال، معاينه فيزيكي و اندازه گيري فشار خون به ترتيب بايد رعايت شوند:</a:t>
            </a:r>
            <a:endParaRPr lang="en-US" sz="2400" dirty="0">
              <a:cs typeface="B Zar" panose="00000400000000000000" pitchFamily="2" charset="-78"/>
            </a:endParaRPr>
          </a:p>
        </p:txBody>
      </p:sp>
    </p:spTree>
    <p:extLst>
      <p:ext uri="{BB962C8B-B14F-4D97-AF65-F5344CB8AC3E}">
        <p14:creationId xmlns:p14="http://schemas.microsoft.com/office/powerpoint/2010/main" val="294042053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201</TotalTime>
  <Words>3997</Words>
  <Application>Microsoft Office PowerPoint</Application>
  <PresentationFormat>Widescreen</PresentationFormat>
  <Paragraphs>222</Paragraphs>
  <Slides>39</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39</vt:i4>
      </vt:variant>
    </vt:vector>
  </HeadingPairs>
  <TitlesOfParts>
    <vt:vector size="49" baseType="lpstr">
      <vt:lpstr>Arial</vt:lpstr>
      <vt:lpstr>BNazanin</vt:lpstr>
      <vt:lpstr>BNazanin,Bold</vt:lpstr>
      <vt:lpstr>BTitr,Bold</vt:lpstr>
      <vt:lpstr>Century Gothic</vt:lpstr>
      <vt:lpstr>Georgia</vt:lpstr>
      <vt:lpstr>Symbol</vt:lpstr>
      <vt:lpstr>Wingdings</vt:lpstr>
      <vt:lpstr>Wingdings 3</vt:lpstr>
      <vt:lpstr>Wisp</vt:lpstr>
      <vt:lpstr>PowerPoint Presentation</vt:lpstr>
      <vt:lpstr>PowerPoint Presentation</vt:lpstr>
      <vt:lpstr>تعریف فشارخون:</vt:lpstr>
      <vt:lpstr>PowerPoint Presentation</vt:lpstr>
      <vt:lpstr>فشارخون به دو عامل مهم بستگي دارد:</vt:lpstr>
      <vt:lpstr>از آنجا كه پمپ يا تلمبه كردن خون توسط قلب به داخل شريانها، ضربان دار است </vt:lpstr>
      <vt:lpstr>PowerPoint Presentation</vt:lpstr>
      <vt:lpstr>PowerPoint Presentation</vt:lpstr>
      <vt:lpstr>تشخيص فشار خون بالا:</vt:lpstr>
      <vt:lpstr>شرح حال:  </vt:lpstr>
      <vt:lpstr>PowerPoint Presentation</vt:lpstr>
      <vt:lpstr>معاینه فیزیکی:</vt:lpstr>
      <vt:lpstr>PowerPoint Presentation</vt:lpstr>
      <vt:lpstr>اندازه گيري فشار خون:</vt:lpstr>
      <vt:lpstr>PowerPoint Presentation</vt:lpstr>
      <vt:lpstr>تعريف فشارخون :</vt:lpstr>
      <vt:lpstr>طبق آخرين گزارش موسسه ملي قلب و ريه و خون (NHLBI ) و هشتمين گزارش كميته ملي مشترك براي پيـشگيري، شناسايي، ارزشيابي و درمان فشارخون بالا ( (JNC8و طبقه بندي جديد براي افراد 18 سال و بالاتر،  </vt:lpstr>
      <vt:lpstr>PowerPoint Presentation</vt:lpstr>
      <vt:lpstr>PowerPoint Presentation</vt:lpstr>
      <vt:lpstr>PowerPoint Presentation</vt:lpstr>
      <vt:lpstr>راهنماي اندازه گيري فشارخون: </vt:lpstr>
      <vt:lpstr>افرادي كه فشارخون آنها اندازه گيري مي شود، قبل از اندازه گيري بايد شرايط زير را رعايت كنند: </vt:lpstr>
      <vt:lpstr>PowerPoint Presentation</vt:lpstr>
      <vt:lpstr>PowerPoint Presentation</vt:lpstr>
      <vt:lpstr>PowerPoint Presentation</vt:lpstr>
      <vt:lpstr>بستن بازوبند: </vt:lpstr>
      <vt:lpstr>محل قرار گرفتن بازوبند: </vt:lpstr>
      <vt:lpstr>برآورد مقدار فشارخون از طريق نبض (روش لمسي): </vt:lpstr>
      <vt:lpstr>به سه طريق ميتوان فشارخون بالا را در فرد تاييد كرد:</vt:lpstr>
      <vt:lpstr>درمان:</vt:lpstr>
      <vt:lpstr>درمان به دو صورت می باشد:</vt:lpstr>
      <vt:lpstr>توصيه هاي غيردارويي (اصلاح شيوه زندگي):</vt:lpstr>
      <vt:lpstr>PowerPoint Presentation</vt:lpstr>
      <vt:lpstr>مراقبت و پيشگيري از فشارخون بالا:</vt:lpstr>
      <vt:lpstr>آموزش:</vt:lpstr>
      <vt:lpstr>ارجاع به كارشناس تغذيه:</vt:lpstr>
      <vt:lpstr>ارجاع بيماران به سطح 2:</vt:lpstr>
      <vt:lpstr>اقدامات لازم براي ارزيابي آسيب ارگانهاي حياتي:  </vt:lpstr>
      <vt:lpstr>نظارت و ارايه پسخوراند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dc:creator>
  <cp:lastModifiedBy>ASHAMSIPOUR</cp:lastModifiedBy>
  <cp:revision>48</cp:revision>
  <dcterms:created xsi:type="dcterms:W3CDTF">2023-07-10T19:13:52Z</dcterms:created>
  <dcterms:modified xsi:type="dcterms:W3CDTF">2023-11-12T10:24:53Z</dcterms:modified>
</cp:coreProperties>
</file>